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9"/>
  </p:notesMasterIdLst>
  <p:sldIdLst>
    <p:sldId id="256" r:id="rId2"/>
    <p:sldId id="260" r:id="rId3"/>
    <p:sldId id="261" r:id="rId4"/>
    <p:sldId id="300" r:id="rId5"/>
    <p:sldId id="262" r:id="rId6"/>
    <p:sldId id="264" r:id="rId7"/>
    <p:sldId id="301" r:id="rId8"/>
    <p:sldId id="302" r:id="rId9"/>
    <p:sldId id="303" r:id="rId10"/>
    <p:sldId id="305" r:id="rId11"/>
    <p:sldId id="315" r:id="rId12"/>
    <p:sldId id="320" r:id="rId13"/>
    <p:sldId id="319" r:id="rId14"/>
    <p:sldId id="314" r:id="rId15"/>
    <p:sldId id="323" r:id="rId16"/>
    <p:sldId id="318" r:id="rId17"/>
    <p:sldId id="322" r:id="rId18"/>
    <p:sldId id="312" r:id="rId19"/>
    <p:sldId id="316" r:id="rId20"/>
    <p:sldId id="309" r:id="rId21"/>
    <p:sldId id="311" r:id="rId22"/>
    <p:sldId id="317" r:id="rId23"/>
    <p:sldId id="310" r:id="rId24"/>
    <p:sldId id="308" r:id="rId25"/>
    <p:sldId id="306" r:id="rId26"/>
    <p:sldId id="307" r:id="rId27"/>
    <p:sldId id="324" r:id="rId28"/>
  </p:sldIdLst>
  <p:sldSz cx="9144000" cy="5143500" type="screen16x9"/>
  <p:notesSz cx="6858000" cy="9144000"/>
  <p:embeddedFontLst>
    <p:embeddedFont>
      <p:font typeface="Paytone One" panose="020B0604020202020204" charset="0"/>
      <p:regular r:id="rId30"/>
    </p:embeddedFont>
    <p:embeddedFont>
      <p:font typeface="Questrial" pitchFamily="2"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709EE-8971-D405-ED71-A8739BE093E3}" v="9" dt="2024-12-17T17:26:40.845"/>
    <p1510:client id="{818A1328-A9EC-A925-D6B5-0D7948B58E47}" v="882" dt="2024-12-18T17:40:45.046"/>
    <p1510:client id="{D342F1F4-344D-F5DF-E83D-C2978709DDA7}" v="780" dt="2024-12-18T18:31:44.493"/>
    <p1510:client id="{D7F84784-9C6D-36E3-2203-44894B97BD98}" v="125" dt="2024-12-18T18:40:40.173"/>
    <p1510:client id="{DBB62542-80E4-603A-EE3D-24AF5146C8FA}" v="10" dt="2024-12-16T22:53:50.595"/>
    <p1510:client id="{E96DC43E-D7FE-A747-7E86-783EC5151668}" v="1" dt="2024-12-18T18:52:08.400"/>
    <p1510:client id="{F07C7F65-53BA-ED06-EA36-71589DA45227}" v="271" dt="2024-12-18T16:38:34.667"/>
  </p1510:revLst>
</p1510:revInfo>
</file>

<file path=ppt/tableStyles.xml><?xml version="1.0" encoding="utf-8"?>
<a:tblStyleLst xmlns:a="http://schemas.openxmlformats.org/drawingml/2006/main" def="{9DF76A07-711F-4F39-B016-08A40E7591F6}">
  <a:tblStyle styleId="{9DF76A07-711F-4F39-B016-08A40E7591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2899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ea typeface="Calibri"/>
              <a:cs typeface="Calibri"/>
            </a:endParaRPr>
          </a:p>
          <a:p>
            <a:pPr>
              <a:buNone/>
            </a:pPr>
            <a:r>
              <a:rPr lang="en-US"/>
              <a:t>we conducted model-specific EDA. This step allowed us to visualize and interpret key patterns in the data, helping us determine the most appropriate modeling approach. We began by calculating the frequency of each injury type to understand their prevalence. Each injury type was assigned a unique numerical code. So we have, sprains and strains, the most common injury type represented by 64 with 1,841 </a:t>
            </a:r>
            <a:r>
              <a:rPr lang="en-US" err="1"/>
              <a:t>occurences</a:t>
            </a:r>
            <a:r>
              <a:rPr lang="en-US"/>
              <a:t>, ; ‘other’ injuries by 71; and fractures by 57 with 521 </a:t>
            </a:r>
            <a:r>
              <a:rPr lang="en-US" err="1"/>
              <a:t>occurences</a:t>
            </a:r>
            <a:r>
              <a:rPr lang="en-US"/>
              <a:t>. </a:t>
            </a:r>
          </a:p>
        </p:txBody>
      </p:sp>
    </p:spTree>
    <p:extLst>
      <p:ext uri="{BB962C8B-B14F-4D97-AF65-F5344CB8AC3E}">
        <p14:creationId xmlns:p14="http://schemas.microsoft.com/office/powerpoint/2010/main" val="230419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Building on this analysis, we created histograms to visualize the distribution of our top two injury types. The first histogram displays age on the x-axis and the frequency of sprain or strain injuries on the y-axis. It reveals a clear peak in injury occurrence between the ages of 10 and 15. Similarly, the second histogram plots age on the x-axis and the frequency of fractures on the y-axis, showing a comparable peak within the same age range of 10 to 15 years. These findings highlight a critical period of vulnerability for young dancers.</a:t>
            </a:r>
          </a:p>
        </p:txBody>
      </p:sp>
    </p:spTree>
    <p:extLst>
      <p:ext uri="{BB962C8B-B14F-4D97-AF65-F5344CB8AC3E}">
        <p14:creationId xmlns:p14="http://schemas.microsoft.com/office/powerpoint/2010/main" val="4137277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Next, we examined whether the time of year influences injury rates. To do this, we created a graph with treatment month on the x-axis and total injury frequency on the y-axis. The results showed that injuries peak in February and October, with significant decreases in June, July, August, and December. We speculate that the lower injury rates in the summer months may be due to warmer weather, which could help dancers warm up more effectively. In December, the decrease could be attributed to the holiday season, when many dancers take time off.</a:t>
            </a:r>
          </a:p>
        </p:txBody>
      </p:sp>
    </p:spTree>
    <p:extLst>
      <p:ext uri="{BB962C8B-B14F-4D97-AF65-F5344CB8AC3E}">
        <p14:creationId xmlns:p14="http://schemas.microsoft.com/office/powerpoint/2010/main" val="1726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Next, we implemented an LDA text analysis model, which identifies the most important words in our dataset and organizes them into distinct topics. Each row of data included descriptive text about the type of injury the dancer experienced, and the model helped us uncover patterns in the language used.</a:t>
            </a:r>
          </a:p>
          <a:p>
            <a:pPr>
              <a:buNone/>
            </a:pPr>
            <a:r>
              <a:rPr lang="en-US"/>
              <a:t>The key topics identified were:</a:t>
            </a:r>
          </a:p>
          <a:p>
            <a:pPr marL="285750" indent="-285750">
              <a:buChar char="•"/>
            </a:pPr>
            <a:r>
              <a:rPr lang="en-US" b="1"/>
              <a:t>Topic 1:</a:t>
            </a:r>
            <a:r>
              <a:rPr lang="en-US"/>
              <a:t> Fell, neck, shoulder, back</a:t>
            </a:r>
          </a:p>
          <a:p>
            <a:pPr marL="285750" indent="-285750">
              <a:buChar char="•"/>
            </a:pPr>
            <a:r>
              <a:rPr lang="en-US" b="1"/>
              <a:t>Topic 2:</a:t>
            </a:r>
            <a:r>
              <a:rPr lang="en-US"/>
              <a:t> Twisted, ankle</a:t>
            </a:r>
          </a:p>
          <a:p>
            <a:pPr marL="285750" indent="-285750">
              <a:buChar char="•"/>
            </a:pPr>
            <a:r>
              <a:rPr lang="en-US" b="1"/>
              <a:t>Topic 3:</a:t>
            </a:r>
            <a:r>
              <a:rPr lang="en-US"/>
              <a:t> Fell, elbow, foot</a:t>
            </a:r>
          </a:p>
          <a:p>
            <a:pPr marL="285750" indent="-285750">
              <a:buChar char="•"/>
            </a:pPr>
            <a:r>
              <a:rPr lang="en-US" b="1"/>
              <a:t>Topic 4:</a:t>
            </a:r>
            <a:r>
              <a:rPr lang="en-US"/>
              <a:t> Hit, hip, head, chest</a:t>
            </a:r>
          </a:p>
          <a:p>
            <a:pPr marL="285750" indent="-285750">
              <a:buChar char="•"/>
            </a:pPr>
            <a:r>
              <a:rPr lang="en-US" b="1"/>
              <a:t>Topic 5:</a:t>
            </a:r>
            <a:r>
              <a:rPr lang="en-US"/>
              <a:t> Pop, knee</a:t>
            </a:r>
          </a:p>
          <a:p>
            <a:pPr indent="0">
              <a:buNone/>
            </a:pPr>
            <a:r>
              <a:rPr lang="en-US"/>
              <a:t>These topics provide valuable insights into common mechanisms of injury. For example, topics involving 'fell' suggest that loss of balance may frequently lead to injuries involving the neck, shoulder, back, or elbow. Similarly, the prominence of words like 'twisted' and 'pop' indicates frequent ankle sprains and knee injuries, respectively.</a:t>
            </a:r>
          </a:p>
          <a:p>
            <a:pPr>
              <a:buNone/>
            </a:pPr>
            <a:r>
              <a:rPr lang="en-US"/>
              <a:t>This analysis allows us to better understand how dancers are getting injured, which can inform more targeted injury prevention strategies and interventions.</a:t>
            </a:r>
          </a:p>
          <a:p>
            <a:pPr>
              <a:buNone/>
            </a:pPr>
            <a:endParaRPr lang="en-US">
              <a:latin typeface="Calibri"/>
              <a:ea typeface="Calibri"/>
              <a:cs typeface="Calibri"/>
            </a:endParaRPr>
          </a:p>
        </p:txBody>
      </p:sp>
    </p:spTree>
    <p:extLst>
      <p:ext uri="{BB962C8B-B14F-4D97-AF65-F5344CB8AC3E}">
        <p14:creationId xmlns:p14="http://schemas.microsoft.com/office/powerpoint/2010/main" val="3516644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Next, we created a visual representation of a dancer's body to highlight where the most common injuries occur. This graphic uses dots to indicate injury locations, with the largest and darkest dots marking the areas most frequently affected. The results show that injuries are most common in the </a:t>
            </a:r>
            <a:r>
              <a:rPr lang="en-US" b="1"/>
              <a:t>knee, ankle, foot, lower lumbar, and head</a:t>
            </a:r>
            <a:r>
              <a:rPr lang="en-US"/>
              <a:t>. This visualization provides a clear and intuitive way to understand the physical areas most vulnerable to injury, reinforcing the importance of targeted prevention efforts for these high-risk zones.</a:t>
            </a:r>
          </a:p>
        </p:txBody>
      </p:sp>
    </p:spTree>
    <p:extLst>
      <p:ext uri="{BB962C8B-B14F-4D97-AF65-F5344CB8AC3E}">
        <p14:creationId xmlns:p14="http://schemas.microsoft.com/office/powerpoint/2010/main" val="424642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Our decision tree model, which uses age, body part, treatment month, and treatment date to predict sprain/strain injuries, achieved an overall accuracy of 67%. The model performs better at predicting non-sprain/strain injuries, with a precision of 73%, recall of 76%, and an F1-score of 0.75 for this class. However, its performance is lower for predicting sprain/strain injuries, with a precision of 54%, recall of 50%, and an F1-score of 0.52. Under our results we have one node of our decision tree visualized.</a:t>
            </a:r>
          </a:p>
        </p:txBody>
      </p:sp>
    </p:spTree>
    <p:extLst>
      <p:ext uri="{BB962C8B-B14F-4D97-AF65-F5344CB8AC3E}">
        <p14:creationId xmlns:p14="http://schemas.microsoft.com/office/powerpoint/2010/main" val="1835563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Here, we have graphed the feature importances from our decision tree model. First, we have </a:t>
            </a:r>
            <a:r>
              <a:rPr lang="en-US" b="1"/>
              <a:t>Body Part</a:t>
            </a:r>
            <a:r>
              <a:rPr lang="en-US"/>
              <a:t>, meaning it is the most significant feature in predicting sprain and strain outcomes. This suggests that the location on the body has the most influence on determining a sprain or strain injury. Next, we see </a:t>
            </a:r>
            <a:r>
              <a:rPr lang="en-US" b="1"/>
              <a:t>Age</a:t>
            </a:r>
            <a:r>
              <a:rPr lang="en-US"/>
              <a:t> ranked as the second most important feature. This means that the dancer’s age is a key factor in predicting sprain or strain injuries, as younger dancers may be more prone to injury as they have less knowledge or education. Third, we have </a:t>
            </a:r>
            <a:r>
              <a:rPr lang="en-US" b="1"/>
              <a:t>Treatment Month, which </a:t>
            </a:r>
            <a:r>
              <a:rPr lang="en-US"/>
              <a:t>could suggest seasonal trends in injury occurrences, such as certain times of the year being more prone to injuries due to factors like competition schedules or weather conditions. Lastly, we have treatment year, showing it has the least impact on injury prediction. </a:t>
            </a:r>
          </a:p>
        </p:txBody>
      </p:sp>
    </p:spTree>
    <p:extLst>
      <p:ext uri="{BB962C8B-B14F-4D97-AF65-F5344CB8AC3E}">
        <p14:creationId xmlns:p14="http://schemas.microsoft.com/office/powerpoint/2010/main" val="2588514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Next, Our SVM model, which also uses age, body part, treatment month, and treatment date to predict sprain/strain injuries, achieved an overall accuracy of 64%. The model performs better at predicting non-sprain/strain injuries, with a precision of 64%, recall of 100%, and an F1-score of 0.78 .</a:t>
            </a:r>
          </a:p>
        </p:txBody>
      </p:sp>
    </p:spTree>
    <p:extLst>
      <p:ext uri="{BB962C8B-B14F-4D97-AF65-F5344CB8AC3E}">
        <p14:creationId xmlns:p14="http://schemas.microsoft.com/office/powerpoint/2010/main" val="933868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Through our results, we uncovered several important findings related to injury patterns in dancers. </a:t>
            </a:r>
            <a:r>
              <a:rPr lang="en-US" b="1"/>
              <a:t>At what age are dancers most vulnerable to injury?</a:t>
            </a:r>
            <a:r>
              <a:rPr lang="en-US"/>
              <a:t> We found that dancers are most likely to get injured between the ages of 10 and 15, with the highest incidence of injuries occurring at age 14. This age group is particularly vulnerable to serious injuries such as sprains, strains, and fractures, suggesting that these types of injuries are common among young dancers.</a:t>
            </a:r>
          </a:p>
          <a:p>
            <a:pPr>
              <a:buNone/>
            </a:pPr>
            <a:r>
              <a:rPr lang="en-US" b="1"/>
              <a:t>When should injury prevention education begin for dancers?</a:t>
            </a:r>
            <a:r>
              <a:rPr lang="en-US"/>
              <a:t> Injury prevention education should begin early, ideally before the age of 10, as this is when injury rates start to increase. The earlier dancers are educated about the body parts most prone to injury, the types of injuries that can occur, and how seasonal patterns may influence their risk, the more likely they are to make informed decisions about their training and warm-ups. Knowledge at this early stage is crucial for preventing long-term injury.</a:t>
            </a:r>
          </a:p>
          <a:p>
            <a:pPr>
              <a:buNone/>
            </a:pPr>
            <a:r>
              <a:rPr lang="en-US" b="1"/>
              <a:t>Can we use age to predict sprain and fracture injuries?</a:t>
            </a:r>
            <a:r>
              <a:rPr lang="en-US"/>
              <a:t> Yes, our models confirm that age is a predictor of sprains, strains, and fractures—the most common injuries in dancers. However, while age is important, </a:t>
            </a:r>
            <a:r>
              <a:rPr lang="en-US" b="1"/>
              <a:t>body part</a:t>
            </a:r>
            <a:r>
              <a:rPr lang="en-US"/>
              <a:t> was found to be the most critical factor in predicting these injuries, highlighting the need for focused education on the specific body parts most vulnerable to injury, such as the knee, ankle, and foot.</a:t>
            </a:r>
          </a:p>
          <a:p>
            <a:pPr>
              <a:buNone/>
            </a:pPr>
            <a:r>
              <a:rPr lang="en-US" b="1"/>
              <a:t>What are the most common ways dancers are injured?</a:t>
            </a:r>
            <a:r>
              <a:rPr lang="en-US"/>
              <a:t> The most common injuries are sprains, strains, and fractures, particularly in the knee, ankle, and foot. Our LDA analysis identified key terms like “fell,” “pop,” and “twisted,” which are commonly associated with these injuries, offering valuable insights into the mechanisms of injury. This reinforces the need for education targeting both injury prevention techniques and awareness of the ways in which injuries typically occur.</a:t>
            </a:r>
          </a:p>
          <a:p>
            <a:pPr>
              <a:buNone/>
            </a:pPr>
            <a:r>
              <a:rPr lang="en-US"/>
              <a:t>In conclusion, our findings emphasize the importance of early education and prevention strategies. By focusing on the age groups most vulnerable to injury and the body parts most at risk, we can better equip dancers with the knowledge they need to reduce their injury risk and make smarter, safer choices in their training.</a:t>
            </a:r>
          </a:p>
          <a:p>
            <a:pPr>
              <a:buNone/>
            </a:pPr>
            <a:endParaRPr lang="en-US">
              <a:latin typeface="Calibri"/>
              <a:ea typeface="Calibri"/>
              <a:cs typeface="Calibri"/>
            </a:endParaRPr>
          </a:p>
        </p:txBody>
      </p:sp>
    </p:spTree>
    <p:extLst>
      <p:ext uri="{BB962C8B-B14F-4D97-AF65-F5344CB8AC3E}">
        <p14:creationId xmlns:p14="http://schemas.microsoft.com/office/powerpoint/2010/main" val="2291299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b8ad8aa3d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b8ad8aa3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Heidi</a:t>
            </a:r>
          </a:p>
          <a:p>
            <a:pPr>
              <a:buNone/>
            </a:pPr>
            <a:r>
              <a:rPr lang="en-US" i="1"/>
              <a:t>Our project aims to explore the question: At what age are dancers most vulnerable to injury?</a:t>
            </a:r>
            <a:endParaRPr lang="en-US"/>
          </a:p>
          <a:p>
            <a:pPr>
              <a:buNone/>
            </a:pPr>
            <a:r>
              <a:rPr lang="en-US"/>
              <a:t>This is an essential question because understanding when dancers face the highest risk can guide targeted prevention efforts and improve dancer longevity.</a:t>
            </a:r>
          </a:p>
          <a:p>
            <a:pPr>
              <a:buNone/>
            </a:pPr>
            <a:r>
              <a:rPr lang="en-US"/>
              <a:t>And to dive deeper, we’ve outlined three sub-questions:</a:t>
            </a:r>
          </a:p>
          <a:p>
            <a:pPr marL="171450" indent="-171450"/>
            <a:r>
              <a:rPr lang="en-US" b="1"/>
              <a:t>First, When should injury prevention education begin for dancers?</a:t>
            </a:r>
            <a:endParaRPr lang="en-US"/>
          </a:p>
          <a:p>
            <a:pPr indent="0">
              <a:buNone/>
            </a:pPr>
            <a:r>
              <a:rPr lang="en-US"/>
              <a:t>By pinpointing the age of vulnerability, we can determine the optimal time to start educating dancers about injury prevention strategies, helping them build resilience early in their careers, as a dancers career is already short.</a:t>
            </a:r>
          </a:p>
          <a:p>
            <a:pPr marL="171450" indent="-171450"/>
            <a:r>
              <a:rPr lang="en-US" b="1"/>
              <a:t>Second, Can we use age to predict sprain and/or fracture injuries?</a:t>
            </a:r>
            <a:endParaRPr lang="en-US"/>
          </a:p>
          <a:p>
            <a:pPr indent="0">
              <a:buNone/>
            </a:pPr>
            <a:r>
              <a:rPr lang="en-US"/>
              <a:t>We aim to explore whether age serves as a reliable predictor for specific types of injuries, such as sprains or fractures, as these we found these to be the most common types of injuries. This analysis could lead to personalized injury prevention plans.</a:t>
            </a:r>
          </a:p>
          <a:p>
            <a:pPr marL="171450" indent="-171450"/>
            <a:r>
              <a:rPr lang="en-US" b="1"/>
              <a:t>Third, What are the most common ways dancers are being injured?</a:t>
            </a:r>
            <a:endParaRPr lang="en-US"/>
          </a:p>
          <a:p>
            <a:pPr indent="0">
              <a:buNone/>
            </a:pPr>
            <a:r>
              <a:rPr lang="en-US"/>
              <a:t>By identifying common types of injuries, we can provide actionable recommendations to reduce these risks, ensuring dancers stay healthy.</a:t>
            </a:r>
          </a:p>
          <a:p>
            <a:pPr marL="0" indent="0">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b8ad8aa3d3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b8ad8aa3d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550672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b924c6c1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b924c6c1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b8ad8aa3d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b8ad8aa3d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247530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64427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ea typeface="Calibri"/>
                <a:cs typeface="Calibri"/>
              </a:rPr>
              <a:t>c</a:t>
            </a:r>
          </a:p>
        </p:txBody>
      </p:sp>
    </p:spTree>
    <p:extLst>
      <p:ext uri="{BB962C8B-B14F-4D97-AF65-F5344CB8AC3E}">
        <p14:creationId xmlns:p14="http://schemas.microsoft.com/office/powerpoint/2010/main" val="144918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725761" y="1349068"/>
            <a:ext cx="1173854" cy="2461458"/>
            <a:chOff x="6725761" y="1349068"/>
            <a:chExt cx="1173854" cy="2461458"/>
          </a:xfrm>
        </p:grpSpPr>
        <p:grpSp>
          <p:nvGrpSpPr>
            <p:cNvPr id="13" name="Google Shape;13;p2"/>
            <p:cNvGrpSpPr/>
            <p:nvPr/>
          </p:nvGrpSpPr>
          <p:grpSpPr>
            <a:xfrm rot="-5400000">
              <a:off x="6747803" y="1327027"/>
              <a:ext cx="1129770" cy="1173854"/>
              <a:chOff x="11" y="583339"/>
              <a:chExt cx="1129770" cy="1173854"/>
            </a:xfrm>
          </p:grpSpPr>
          <p:sp>
            <p:nvSpPr>
              <p:cNvPr id="14" name="Google Shape;14;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 name="Google Shape;15;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 name="Google Shape;16;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 name="Google Shape;17;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 name="Google Shape;18;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 name="Google Shape;19;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 name="Google Shape;20;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 name="Google Shape;21;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 name="Google Shape;22;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 name="Google Shape;23;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 name="Google Shape;24;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 name="Google Shape;25;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 name="Google Shape;26;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 name="Google Shape;27;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 name="Google Shape;28;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 name="Google Shape;29;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 name="Google Shape;30;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 name="Google Shape;31;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 name="Google Shape;32;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 name="Google Shape;33;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 name="Google Shape;34;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 name="Google Shape;35;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 name="Google Shape;36;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 name="Google Shape;37;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 name="Google Shape;38;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39" name="Google Shape;39;p2"/>
            <p:cNvGrpSpPr/>
            <p:nvPr/>
          </p:nvGrpSpPr>
          <p:grpSpPr>
            <a:xfrm rot="-5400000">
              <a:off x="6747803" y="2658714"/>
              <a:ext cx="1129770" cy="1173854"/>
              <a:chOff x="11" y="583339"/>
              <a:chExt cx="1129770" cy="1173854"/>
            </a:xfrm>
          </p:grpSpPr>
          <p:sp>
            <p:nvSpPr>
              <p:cNvPr id="40" name="Google Shape;40;p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 name="Google Shape;41;p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 name="Google Shape;42;p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 name="Google Shape;43;p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4" name="Google Shape;44;p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 name="Google Shape;45;p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 name="Google Shape;46;p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 name="Google Shape;47;p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 name="Google Shape;48;p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 name="Google Shape;49;p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 name="Google Shape;50;p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 name="Google Shape;51;p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 name="Google Shape;52;p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 name="Google Shape;53;p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 name="Google Shape;54;p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 name="Google Shape;55;p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 name="Google Shape;56;p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 name="Google Shape;57;p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 name="Google Shape;58;p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 name="Google Shape;59;p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 name="Google Shape;60;p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 name="Google Shape;61;p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 name="Google Shape;62;p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 name="Google Shape;63;p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 name="Google Shape;64;p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05"/>
        <p:cNvGrpSpPr/>
        <p:nvPr/>
      </p:nvGrpSpPr>
      <p:grpSpPr>
        <a:xfrm>
          <a:off x="0" y="0"/>
          <a:ext cx="0" cy="0"/>
          <a:chOff x="0" y="0"/>
          <a:chExt cx="0" cy="0"/>
        </a:xfrm>
      </p:grpSpPr>
      <p:sp>
        <p:nvSpPr>
          <p:cNvPr id="306" name="Google Shape;306;p11"/>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11"/>
          <p:cNvGrpSpPr/>
          <p:nvPr/>
        </p:nvGrpSpPr>
        <p:grpSpPr>
          <a:xfrm rot="-5400000">
            <a:off x="7661788" y="304268"/>
            <a:ext cx="1129770" cy="1173854"/>
            <a:chOff x="11" y="583339"/>
            <a:chExt cx="1129770" cy="1173854"/>
          </a:xfrm>
        </p:grpSpPr>
        <p:sp>
          <p:nvSpPr>
            <p:cNvPr id="308" name="Google Shape;308;p1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9" name="Google Shape;309;p1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0" name="Google Shape;310;p1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1" name="Google Shape;311;p1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2" name="Google Shape;312;p1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3" name="Google Shape;313;p1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4" name="Google Shape;314;p1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5" name="Google Shape;315;p1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6" name="Google Shape;316;p1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7" name="Google Shape;317;p1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8" name="Google Shape;318;p1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19" name="Google Shape;319;p1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0" name="Google Shape;320;p1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1" name="Google Shape;321;p1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2" name="Google Shape;322;p1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3" name="Google Shape;323;p1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4" name="Google Shape;324;p1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5" name="Google Shape;325;p1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6" name="Google Shape;326;p1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7" name="Google Shape;327;p1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8" name="Google Shape;328;p1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29" name="Google Shape;329;p1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0" name="Google Shape;330;p1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1" name="Google Shape;331;p1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2" name="Google Shape;332;p1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33" name="Google Shape;33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4" name="Google Shape;334;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1746945" y="17314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8" name="Google Shape;338;p13"/>
          <p:cNvSpPr txBox="1">
            <a:spLocks noGrp="1"/>
          </p:cNvSpPr>
          <p:nvPr>
            <p:ph type="title" idx="2" hasCustomPrompt="1"/>
          </p:nvPr>
        </p:nvSpPr>
        <p:spPr>
          <a:xfrm>
            <a:off x="797895" y="17255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9" name="Google Shape;339;p13"/>
          <p:cNvSpPr txBox="1">
            <a:spLocks noGrp="1"/>
          </p:cNvSpPr>
          <p:nvPr>
            <p:ph type="subTitle" idx="1"/>
          </p:nvPr>
        </p:nvSpPr>
        <p:spPr>
          <a:xfrm>
            <a:off x="1749195" y="2248419"/>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0" name="Google Shape;340;p13"/>
          <p:cNvSpPr txBox="1">
            <a:spLocks noGrp="1"/>
          </p:cNvSpPr>
          <p:nvPr>
            <p:ph type="title" idx="3"/>
          </p:nvPr>
        </p:nvSpPr>
        <p:spPr>
          <a:xfrm>
            <a:off x="1746938" y="3388125"/>
            <a:ext cx="27234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1" name="Google Shape;341;p13"/>
          <p:cNvSpPr txBox="1">
            <a:spLocks noGrp="1"/>
          </p:cNvSpPr>
          <p:nvPr>
            <p:ph type="title" idx="4" hasCustomPrompt="1"/>
          </p:nvPr>
        </p:nvSpPr>
        <p:spPr>
          <a:xfrm>
            <a:off x="797895" y="3388125"/>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subTitle" idx="5"/>
          </p:nvPr>
        </p:nvSpPr>
        <p:spPr>
          <a:xfrm>
            <a:off x="1746938" y="3897362"/>
            <a:ext cx="27234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3" name="Google Shape;343;p13"/>
          <p:cNvSpPr txBox="1">
            <a:spLocks noGrp="1"/>
          </p:cNvSpPr>
          <p:nvPr>
            <p:ph type="title" idx="6"/>
          </p:nvPr>
        </p:nvSpPr>
        <p:spPr>
          <a:xfrm>
            <a:off x="5602945" y="1728250"/>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4" name="Google Shape;344;p13"/>
          <p:cNvSpPr txBox="1">
            <a:spLocks noGrp="1"/>
          </p:cNvSpPr>
          <p:nvPr>
            <p:ph type="title" idx="7" hasCustomPrompt="1"/>
          </p:nvPr>
        </p:nvSpPr>
        <p:spPr>
          <a:xfrm>
            <a:off x="4659709" y="1731424"/>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8"/>
          </p:nvPr>
        </p:nvSpPr>
        <p:spPr>
          <a:xfrm>
            <a:off x="5605195" y="2242520"/>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6" name="Google Shape;346;p13"/>
          <p:cNvSpPr txBox="1">
            <a:spLocks noGrp="1"/>
          </p:cNvSpPr>
          <p:nvPr>
            <p:ph type="title" idx="9"/>
          </p:nvPr>
        </p:nvSpPr>
        <p:spPr>
          <a:xfrm>
            <a:off x="5602945" y="3388875"/>
            <a:ext cx="2731200" cy="511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7" name="Google Shape;347;p13"/>
          <p:cNvSpPr txBox="1">
            <a:spLocks noGrp="1"/>
          </p:cNvSpPr>
          <p:nvPr>
            <p:ph type="title" idx="13" hasCustomPrompt="1"/>
          </p:nvPr>
        </p:nvSpPr>
        <p:spPr>
          <a:xfrm>
            <a:off x="4659709" y="3389163"/>
            <a:ext cx="9513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subTitle" idx="14"/>
          </p:nvPr>
        </p:nvSpPr>
        <p:spPr>
          <a:xfrm>
            <a:off x="5602945" y="3897362"/>
            <a:ext cx="2731200" cy="46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49" name="Google Shape;349;p13"/>
          <p:cNvSpPr txBox="1">
            <a:spLocks noGrp="1"/>
          </p:cNvSpPr>
          <p:nvPr>
            <p:ph type="title" idx="15"/>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50" name="Google Shape;350;p13"/>
          <p:cNvGrpSpPr/>
          <p:nvPr/>
        </p:nvGrpSpPr>
        <p:grpSpPr>
          <a:xfrm rot="-5400000">
            <a:off x="7661788" y="304268"/>
            <a:ext cx="1129770" cy="1173854"/>
            <a:chOff x="11" y="583339"/>
            <a:chExt cx="1129770" cy="1173854"/>
          </a:xfrm>
        </p:grpSpPr>
        <p:sp>
          <p:nvSpPr>
            <p:cNvPr id="351" name="Google Shape;351;p1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2" name="Google Shape;352;p1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3" name="Google Shape;353;p1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4" name="Google Shape;354;p1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5" name="Google Shape;355;p1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6" name="Google Shape;356;p1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7" name="Google Shape;357;p1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8" name="Google Shape;358;p1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59" name="Google Shape;359;p1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0" name="Google Shape;360;p1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1" name="Google Shape;361;p1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2" name="Google Shape;362;p1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3" name="Google Shape;363;p1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4" name="Google Shape;364;p1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5" name="Google Shape;365;p1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6" name="Google Shape;366;p1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7" name="Google Shape;367;p1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8" name="Google Shape;368;p1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69" name="Google Shape;369;p1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0" name="Google Shape;370;p1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1" name="Google Shape;371;p1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2" name="Google Shape;372;p1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3" name="Google Shape;373;p1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4" name="Google Shape;374;p1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75" name="Google Shape;375;p1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76"/>
        <p:cNvGrpSpPr/>
        <p:nvPr/>
      </p:nvGrpSpPr>
      <p:grpSpPr>
        <a:xfrm>
          <a:off x="0" y="0"/>
          <a:ext cx="0" cy="0"/>
          <a:chOff x="0" y="0"/>
          <a:chExt cx="0" cy="0"/>
        </a:xfrm>
      </p:grpSpPr>
      <p:sp>
        <p:nvSpPr>
          <p:cNvPr id="377" name="Google Shape;377;p14"/>
          <p:cNvSpPr/>
          <p:nvPr/>
        </p:nvSpPr>
        <p:spPr>
          <a:xfrm flipH="1">
            <a:off x="6119132" y="31087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flipH="1">
            <a:off x="2307100" y="29964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1850968" y="1502350"/>
            <a:ext cx="1173900" cy="117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2944700" y="1390000"/>
            <a:ext cx="3892200" cy="1398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a:spLocks noGrp="1"/>
          </p:cNvSpPr>
          <p:nvPr>
            <p:ph type="subTitle" idx="1"/>
          </p:nvPr>
        </p:nvSpPr>
        <p:spPr>
          <a:xfrm>
            <a:off x="3104651" y="1502350"/>
            <a:ext cx="3571500" cy="117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2" name="Google Shape;382;p14"/>
          <p:cNvSpPr txBox="1">
            <a:spLocks noGrp="1"/>
          </p:cNvSpPr>
          <p:nvPr>
            <p:ph type="subTitle" idx="2"/>
          </p:nvPr>
        </p:nvSpPr>
        <p:spPr>
          <a:xfrm>
            <a:off x="2462650" y="3163050"/>
            <a:ext cx="3571500" cy="106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3" name="Google Shape;38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4" name="Google Shape;384;p14"/>
          <p:cNvSpPr txBox="1">
            <a:spLocks noGrp="1"/>
          </p:cNvSpPr>
          <p:nvPr>
            <p:ph type="title" idx="3" hasCustomPrompt="1"/>
          </p:nvPr>
        </p:nvSpPr>
        <p:spPr>
          <a:xfrm>
            <a:off x="1140350" y="1502350"/>
            <a:ext cx="1719300" cy="1173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385" name="Google Shape;385;p14"/>
          <p:cNvSpPr txBox="1">
            <a:spLocks noGrp="1"/>
          </p:cNvSpPr>
          <p:nvPr>
            <p:ph type="title" idx="4" hasCustomPrompt="1"/>
          </p:nvPr>
        </p:nvSpPr>
        <p:spPr>
          <a:xfrm>
            <a:off x="6177550" y="3108750"/>
            <a:ext cx="1719300" cy="1173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grpSp>
        <p:nvGrpSpPr>
          <p:cNvPr id="386" name="Google Shape;386;p14"/>
          <p:cNvGrpSpPr/>
          <p:nvPr/>
        </p:nvGrpSpPr>
        <p:grpSpPr>
          <a:xfrm rot="-5400000">
            <a:off x="348315" y="3682261"/>
            <a:ext cx="1129770" cy="1173854"/>
            <a:chOff x="11" y="583339"/>
            <a:chExt cx="1129770" cy="1173854"/>
          </a:xfrm>
        </p:grpSpPr>
        <p:sp>
          <p:nvSpPr>
            <p:cNvPr id="387" name="Google Shape;387;p1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8" name="Google Shape;388;p1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9" name="Google Shape;389;p1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0" name="Google Shape;390;p1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1" name="Google Shape;391;p1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2" name="Google Shape;392;p1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3" name="Google Shape;393;p1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4" name="Google Shape;394;p1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5" name="Google Shape;395;p1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6" name="Google Shape;396;p1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7" name="Google Shape;397;p1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8" name="Google Shape;398;p1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99" name="Google Shape;399;p1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0" name="Google Shape;400;p1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1" name="Google Shape;401;p1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2" name="Google Shape;402;p1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3" name="Google Shape;403;p1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4" name="Google Shape;404;p1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5" name="Google Shape;405;p1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6" name="Google Shape;406;p1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7" name="Google Shape;407;p1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8" name="Google Shape;408;p1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09" name="Google Shape;409;p1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0" name="Google Shape;410;p1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1" name="Google Shape;411;p1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12"/>
        <p:cNvGrpSpPr/>
        <p:nvPr/>
      </p:nvGrpSpPr>
      <p:grpSpPr>
        <a:xfrm>
          <a:off x="0" y="0"/>
          <a:ext cx="0" cy="0"/>
          <a:chOff x="0" y="0"/>
          <a:chExt cx="0" cy="0"/>
        </a:xfrm>
      </p:grpSpPr>
      <p:sp>
        <p:nvSpPr>
          <p:cNvPr id="413" name="Google Shape;413;p15"/>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5"/>
          <p:cNvGrpSpPr/>
          <p:nvPr/>
        </p:nvGrpSpPr>
        <p:grpSpPr>
          <a:xfrm rot="-5400000">
            <a:off x="7661788" y="304268"/>
            <a:ext cx="1129770" cy="1173854"/>
            <a:chOff x="11" y="583339"/>
            <a:chExt cx="1129770" cy="1173854"/>
          </a:xfrm>
        </p:grpSpPr>
        <p:sp>
          <p:nvSpPr>
            <p:cNvPr id="415" name="Google Shape;415;p1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6" name="Google Shape;416;p1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7" name="Google Shape;417;p1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8" name="Google Shape;418;p1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19" name="Google Shape;419;p1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0" name="Google Shape;420;p1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1" name="Google Shape;421;p1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2" name="Google Shape;422;p1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3" name="Google Shape;423;p1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4" name="Google Shape;424;p1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5" name="Google Shape;425;p1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6" name="Google Shape;426;p1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7" name="Google Shape;427;p1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8" name="Google Shape;428;p1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29" name="Google Shape;429;p1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0" name="Google Shape;430;p1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1" name="Google Shape;431;p1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2" name="Google Shape;432;p1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3" name="Google Shape;433;p1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4" name="Google Shape;434;p1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5" name="Google Shape;435;p1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6" name="Google Shape;436;p1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7" name="Google Shape;437;p1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8" name="Google Shape;438;p1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39" name="Google Shape;439;p1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440" name="Google Shape;440;p15"/>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1" name="Google Shape;441;p15"/>
          <p:cNvSpPr txBox="1">
            <a:spLocks noGrp="1"/>
          </p:cNvSpPr>
          <p:nvPr>
            <p:ph type="title" idx="2"/>
          </p:nvPr>
        </p:nvSpPr>
        <p:spPr>
          <a:xfrm>
            <a:off x="716622" y="1735175"/>
            <a:ext cx="57882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2" name="Google Shape;442;p15"/>
          <p:cNvSpPr txBox="1">
            <a:spLocks noGrp="1"/>
          </p:cNvSpPr>
          <p:nvPr>
            <p:ph type="subTitle" idx="1"/>
          </p:nvPr>
        </p:nvSpPr>
        <p:spPr>
          <a:xfrm>
            <a:off x="713225" y="2260475"/>
            <a:ext cx="5788200" cy="21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723388"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5" name="Google Shape;445;p16"/>
          <p:cNvSpPr txBox="1">
            <a:spLocks noGrp="1"/>
          </p:cNvSpPr>
          <p:nvPr>
            <p:ph type="title" idx="2"/>
          </p:nvPr>
        </p:nvSpPr>
        <p:spPr>
          <a:xfrm>
            <a:off x="2620769" y="1735175"/>
            <a:ext cx="5785500" cy="525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46" name="Google Shape;446;p16"/>
          <p:cNvSpPr txBox="1">
            <a:spLocks noGrp="1"/>
          </p:cNvSpPr>
          <p:nvPr>
            <p:ph type="subTitle" idx="1"/>
          </p:nvPr>
        </p:nvSpPr>
        <p:spPr>
          <a:xfrm>
            <a:off x="2618225" y="2260475"/>
            <a:ext cx="5785500" cy="234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algn="ctr" rtl="0">
              <a:lnSpc>
                <a:spcPct val="100000"/>
              </a:lnSpc>
              <a:spcBef>
                <a:spcPts val="1600"/>
              </a:spcBef>
              <a:spcAft>
                <a:spcPts val="0"/>
              </a:spcAft>
              <a:buClr>
                <a:schemeClr val="lt1"/>
              </a:buClr>
              <a:buSzPts val="1400"/>
              <a:buChar char="○"/>
              <a:defRPr>
                <a:solidFill>
                  <a:schemeClr val="lt1"/>
                </a:solidFill>
              </a:defRPr>
            </a:lvl2pPr>
            <a:lvl3pPr lvl="2" algn="ctr" rtl="0">
              <a:lnSpc>
                <a:spcPct val="100000"/>
              </a:lnSpc>
              <a:spcBef>
                <a:spcPts val="1600"/>
              </a:spcBef>
              <a:spcAft>
                <a:spcPts val="0"/>
              </a:spcAft>
              <a:buClr>
                <a:schemeClr val="lt1"/>
              </a:buClr>
              <a:buSzPts val="1400"/>
              <a:buChar char="■"/>
              <a:defRPr>
                <a:solidFill>
                  <a:schemeClr val="lt1"/>
                </a:solidFill>
              </a:defRPr>
            </a:lvl3pPr>
            <a:lvl4pPr lvl="3" algn="ctr" rtl="0">
              <a:lnSpc>
                <a:spcPct val="100000"/>
              </a:lnSpc>
              <a:spcBef>
                <a:spcPts val="1600"/>
              </a:spcBef>
              <a:spcAft>
                <a:spcPts val="0"/>
              </a:spcAft>
              <a:buClr>
                <a:schemeClr val="lt1"/>
              </a:buClr>
              <a:buSzPts val="1400"/>
              <a:buChar char="●"/>
              <a:defRPr>
                <a:solidFill>
                  <a:schemeClr val="lt1"/>
                </a:solidFill>
              </a:defRPr>
            </a:lvl4pPr>
            <a:lvl5pPr lvl="4" algn="ctr" rtl="0">
              <a:lnSpc>
                <a:spcPct val="100000"/>
              </a:lnSpc>
              <a:spcBef>
                <a:spcPts val="1600"/>
              </a:spcBef>
              <a:spcAft>
                <a:spcPts val="0"/>
              </a:spcAft>
              <a:buClr>
                <a:schemeClr val="lt1"/>
              </a:buClr>
              <a:buSzPts val="1400"/>
              <a:buChar char="○"/>
              <a:defRPr>
                <a:solidFill>
                  <a:schemeClr val="lt1"/>
                </a:solidFill>
              </a:defRPr>
            </a:lvl5pPr>
            <a:lvl6pPr lvl="5" algn="ctr" rtl="0">
              <a:lnSpc>
                <a:spcPct val="100000"/>
              </a:lnSpc>
              <a:spcBef>
                <a:spcPts val="1600"/>
              </a:spcBef>
              <a:spcAft>
                <a:spcPts val="0"/>
              </a:spcAft>
              <a:buClr>
                <a:schemeClr val="lt1"/>
              </a:buClr>
              <a:buSzPts val="1400"/>
              <a:buChar char="■"/>
              <a:defRPr>
                <a:solidFill>
                  <a:schemeClr val="lt1"/>
                </a:solidFill>
              </a:defRPr>
            </a:lvl6pPr>
            <a:lvl7pPr lvl="6" algn="ctr" rtl="0">
              <a:lnSpc>
                <a:spcPct val="100000"/>
              </a:lnSpc>
              <a:spcBef>
                <a:spcPts val="1600"/>
              </a:spcBef>
              <a:spcAft>
                <a:spcPts val="0"/>
              </a:spcAft>
              <a:buClr>
                <a:schemeClr val="lt1"/>
              </a:buClr>
              <a:buSzPts val="1400"/>
              <a:buChar char="●"/>
              <a:defRPr>
                <a:solidFill>
                  <a:schemeClr val="lt1"/>
                </a:solidFill>
              </a:defRPr>
            </a:lvl7pPr>
            <a:lvl8pPr lvl="7" algn="ctr" rtl="0">
              <a:lnSpc>
                <a:spcPct val="100000"/>
              </a:lnSpc>
              <a:spcBef>
                <a:spcPts val="1600"/>
              </a:spcBef>
              <a:spcAft>
                <a:spcPts val="0"/>
              </a:spcAft>
              <a:buClr>
                <a:schemeClr val="lt1"/>
              </a:buClr>
              <a:buSzPts val="1400"/>
              <a:buChar char="○"/>
              <a:defRPr>
                <a:solidFill>
                  <a:schemeClr val="lt1"/>
                </a:solidFill>
              </a:defRPr>
            </a:lvl8pPr>
            <a:lvl9pPr lvl="8" algn="ctr"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447" name="Google Shape;447;p1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16"/>
          <p:cNvGrpSpPr/>
          <p:nvPr/>
        </p:nvGrpSpPr>
        <p:grpSpPr>
          <a:xfrm rot="-5400000">
            <a:off x="348315" y="3682261"/>
            <a:ext cx="1129770" cy="1173854"/>
            <a:chOff x="11" y="583339"/>
            <a:chExt cx="1129770" cy="1173854"/>
          </a:xfrm>
        </p:grpSpPr>
        <p:sp>
          <p:nvSpPr>
            <p:cNvPr id="449" name="Google Shape;449;p1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0" name="Google Shape;450;p1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1" name="Google Shape;451;p1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2" name="Google Shape;452;p1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3" name="Google Shape;453;p1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4" name="Google Shape;454;p1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5" name="Google Shape;455;p1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6" name="Google Shape;456;p1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7" name="Google Shape;457;p1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8" name="Google Shape;458;p1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59" name="Google Shape;459;p1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0" name="Google Shape;460;p1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1" name="Google Shape;461;p1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2" name="Google Shape;462;p1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3" name="Google Shape;463;p1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4" name="Google Shape;464;p1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5" name="Google Shape;465;p1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6" name="Google Shape;466;p1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7" name="Google Shape;467;p1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8" name="Google Shape;468;p1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9" name="Google Shape;469;p1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0" name="Google Shape;470;p1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1" name="Google Shape;471;p1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2" name="Google Shape;472;p1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73" name="Google Shape;473;p1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474"/>
        <p:cNvGrpSpPr/>
        <p:nvPr/>
      </p:nvGrpSpPr>
      <p:grpSpPr>
        <a:xfrm>
          <a:off x="0" y="0"/>
          <a:ext cx="0" cy="0"/>
          <a:chOff x="0" y="0"/>
          <a:chExt cx="0" cy="0"/>
        </a:xfrm>
      </p:grpSpPr>
      <p:sp>
        <p:nvSpPr>
          <p:cNvPr id="475" name="Google Shape;475;p17"/>
          <p:cNvSpPr/>
          <p:nvPr/>
        </p:nvSpPr>
        <p:spPr>
          <a:xfrm>
            <a:off x="717150" y="11637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7" name="Google Shape;477;p17"/>
          <p:cNvSpPr txBox="1">
            <a:spLocks noGrp="1"/>
          </p:cNvSpPr>
          <p:nvPr>
            <p:ph type="body" idx="1"/>
          </p:nvPr>
        </p:nvSpPr>
        <p:spPr>
          <a:xfrm>
            <a:off x="1924350" y="1730850"/>
            <a:ext cx="5295300" cy="2139000"/>
          </a:xfrm>
          <a:prstGeom prst="rect">
            <a:avLst/>
          </a:prstGeom>
        </p:spPr>
        <p:txBody>
          <a:bodyPr spcFirstLastPara="1" wrap="square" lIns="91425" tIns="91425" rIns="91425" bIns="91425" anchor="ctr" anchorCtr="0">
            <a:noAutofit/>
          </a:bodyPr>
          <a:lstStyle>
            <a:lvl1pPr marL="457200" lvl="0" indent="-304800" algn="ctr" rtl="0">
              <a:spcBef>
                <a:spcPts val="0"/>
              </a:spcBef>
              <a:spcAft>
                <a:spcPts val="0"/>
              </a:spcAft>
              <a:buSzPts val="1200"/>
              <a:buFont typeface="Roboto Slab Light"/>
              <a:buChar char="●"/>
              <a:defRPr sz="1400"/>
            </a:lvl1pPr>
            <a:lvl2pPr marL="914400" lvl="1" indent="-304800" rtl="0">
              <a:lnSpc>
                <a:spcPct val="100000"/>
              </a:lnSpc>
              <a:spcBef>
                <a:spcPts val="1600"/>
              </a:spcBef>
              <a:spcAft>
                <a:spcPts val="0"/>
              </a:spcAft>
              <a:buSzPts val="1200"/>
              <a:buFont typeface="Roboto Slab Light"/>
              <a:buChar char="○"/>
              <a:defRPr/>
            </a:lvl2pPr>
            <a:lvl3pPr marL="1371600" lvl="2" indent="-304800" rtl="0">
              <a:lnSpc>
                <a:spcPct val="100000"/>
              </a:lnSpc>
              <a:spcBef>
                <a:spcPts val="1600"/>
              </a:spcBef>
              <a:spcAft>
                <a:spcPts val="0"/>
              </a:spcAft>
              <a:buSzPts val="1200"/>
              <a:buFont typeface="Roboto Slab Light"/>
              <a:buChar char="■"/>
              <a:defRPr/>
            </a:lvl3pPr>
            <a:lvl4pPr marL="1828800" lvl="3" indent="-304800" rtl="0">
              <a:lnSpc>
                <a:spcPct val="100000"/>
              </a:lnSpc>
              <a:spcBef>
                <a:spcPts val="1600"/>
              </a:spcBef>
              <a:spcAft>
                <a:spcPts val="0"/>
              </a:spcAft>
              <a:buSzPts val="1200"/>
              <a:buFont typeface="Roboto Slab Light"/>
              <a:buChar char="●"/>
              <a:defRPr/>
            </a:lvl4pPr>
            <a:lvl5pPr marL="2286000" lvl="4" indent="-304800" rtl="0">
              <a:lnSpc>
                <a:spcPct val="100000"/>
              </a:lnSpc>
              <a:spcBef>
                <a:spcPts val="1600"/>
              </a:spcBef>
              <a:spcAft>
                <a:spcPts val="0"/>
              </a:spcAft>
              <a:buSzPts val="1200"/>
              <a:buFont typeface="Roboto Slab Light"/>
              <a:buChar char="○"/>
              <a:defRPr/>
            </a:lvl5pPr>
            <a:lvl6pPr marL="2743200" lvl="5" indent="-304800" rtl="0">
              <a:lnSpc>
                <a:spcPct val="100000"/>
              </a:lnSpc>
              <a:spcBef>
                <a:spcPts val="1600"/>
              </a:spcBef>
              <a:spcAft>
                <a:spcPts val="0"/>
              </a:spcAft>
              <a:buSzPts val="1200"/>
              <a:buFont typeface="Roboto Slab Light"/>
              <a:buChar char="■"/>
              <a:defRPr/>
            </a:lvl6pPr>
            <a:lvl7pPr marL="3200400" lvl="6" indent="-304800" rtl="0">
              <a:lnSpc>
                <a:spcPct val="100000"/>
              </a:lnSpc>
              <a:spcBef>
                <a:spcPts val="1600"/>
              </a:spcBef>
              <a:spcAft>
                <a:spcPts val="0"/>
              </a:spcAft>
              <a:buSzPts val="1200"/>
              <a:buFont typeface="Roboto Slab Light"/>
              <a:buChar char="●"/>
              <a:defRPr/>
            </a:lvl7pPr>
            <a:lvl8pPr marL="3657600" lvl="7" indent="-304800" rtl="0">
              <a:lnSpc>
                <a:spcPct val="100000"/>
              </a:lnSpc>
              <a:spcBef>
                <a:spcPts val="1600"/>
              </a:spcBef>
              <a:spcAft>
                <a:spcPts val="0"/>
              </a:spcAft>
              <a:buSzPts val="1200"/>
              <a:buFont typeface="Roboto Slab Light"/>
              <a:buChar char="○"/>
              <a:defRPr/>
            </a:lvl8pPr>
            <a:lvl9pPr marL="4114800" lvl="8" indent="-304800" rtl="0">
              <a:lnSpc>
                <a:spcPct val="100000"/>
              </a:lnSpc>
              <a:spcBef>
                <a:spcPts val="1600"/>
              </a:spcBef>
              <a:spcAft>
                <a:spcPts val="1600"/>
              </a:spcAft>
              <a:buSzPts val="1200"/>
              <a:buFont typeface="Roboto Slab Light"/>
              <a:buChar char="■"/>
              <a:defRPr/>
            </a:lvl9pPr>
          </a:lstStyle>
          <a:p>
            <a:endParaRPr/>
          </a:p>
        </p:txBody>
      </p:sp>
      <p:grpSp>
        <p:nvGrpSpPr>
          <p:cNvPr id="478" name="Google Shape;478;p17"/>
          <p:cNvGrpSpPr/>
          <p:nvPr/>
        </p:nvGrpSpPr>
        <p:grpSpPr>
          <a:xfrm rot="-5400000">
            <a:off x="348315" y="3682261"/>
            <a:ext cx="1129770" cy="1173854"/>
            <a:chOff x="11" y="583339"/>
            <a:chExt cx="1129770" cy="1173854"/>
          </a:xfrm>
        </p:grpSpPr>
        <p:sp>
          <p:nvSpPr>
            <p:cNvPr id="479" name="Google Shape;479;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0" name="Google Shape;480;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1" name="Google Shape;481;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2" name="Google Shape;482;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3" name="Google Shape;483;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4" name="Google Shape;484;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5" name="Google Shape;485;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6" name="Google Shape;486;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7" name="Google Shape;487;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8" name="Google Shape;488;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89" name="Google Shape;489;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0" name="Google Shape;490;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1" name="Google Shape;491;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2" name="Google Shape;492;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3" name="Google Shape;493;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4" name="Google Shape;494;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5" name="Google Shape;495;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6" name="Google Shape;496;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7" name="Google Shape;497;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8" name="Google Shape;498;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99" name="Google Shape;499;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0" name="Google Shape;500;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1" name="Google Shape;501;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2" name="Google Shape;502;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3" name="Google Shape;503;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504" name="Google Shape;504;p17"/>
          <p:cNvGrpSpPr/>
          <p:nvPr/>
        </p:nvGrpSpPr>
        <p:grpSpPr>
          <a:xfrm rot="-5400000">
            <a:off x="7661788" y="304268"/>
            <a:ext cx="1129770" cy="1173854"/>
            <a:chOff x="11" y="583339"/>
            <a:chExt cx="1129770" cy="1173854"/>
          </a:xfrm>
        </p:grpSpPr>
        <p:sp>
          <p:nvSpPr>
            <p:cNvPr id="505" name="Google Shape;505;p1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6" name="Google Shape;506;p1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7" name="Google Shape;507;p1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8" name="Google Shape;508;p1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9" name="Google Shape;509;p1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0" name="Google Shape;510;p1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1" name="Google Shape;511;p1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2" name="Google Shape;512;p1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3" name="Google Shape;513;p1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4" name="Google Shape;514;p1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5" name="Google Shape;515;p1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6" name="Google Shape;516;p1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7" name="Google Shape;517;p1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8" name="Google Shape;518;p1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19" name="Google Shape;519;p1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0" name="Google Shape;520;p1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1" name="Google Shape;521;p1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2" name="Google Shape;522;p1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3" name="Google Shape;523;p1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4" name="Google Shape;524;p1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5" name="Google Shape;525;p1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6" name="Google Shape;526;p1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7" name="Google Shape;527;p1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8" name="Google Shape;528;p1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29" name="Google Shape;529;p1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30"/>
        <p:cNvGrpSpPr/>
        <p:nvPr/>
      </p:nvGrpSpPr>
      <p:grpSpPr>
        <a:xfrm>
          <a:off x="0" y="0"/>
          <a:ext cx="0" cy="0"/>
          <a:chOff x="0" y="0"/>
          <a:chExt cx="0" cy="0"/>
        </a:xfrm>
      </p:grpSpPr>
      <p:sp>
        <p:nvSpPr>
          <p:cNvPr id="531" name="Google Shape;53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32" name="Google Shape;532;p18"/>
          <p:cNvGrpSpPr/>
          <p:nvPr/>
        </p:nvGrpSpPr>
        <p:grpSpPr>
          <a:xfrm rot="-5400000">
            <a:off x="7661788" y="304268"/>
            <a:ext cx="1129770" cy="1173854"/>
            <a:chOff x="11" y="583339"/>
            <a:chExt cx="1129770" cy="1173854"/>
          </a:xfrm>
        </p:grpSpPr>
        <p:sp>
          <p:nvSpPr>
            <p:cNvPr id="533" name="Google Shape;533;p1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4" name="Google Shape;534;p1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5" name="Google Shape;535;p1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6" name="Google Shape;536;p1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7" name="Google Shape;537;p1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8" name="Google Shape;538;p1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39" name="Google Shape;539;p1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0" name="Google Shape;540;p1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1" name="Google Shape;541;p1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2" name="Google Shape;542;p1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3" name="Google Shape;543;p1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4" name="Google Shape;544;p1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5" name="Google Shape;545;p1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6" name="Google Shape;546;p1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7" name="Google Shape;547;p1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8" name="Google Shape;548;p1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9" name="Google Shape;549;p1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0" name="Google Shape;550;p1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1" name="Google Shape;551;p1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2" name="Google Shape;552;p1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3" name="Google Shape;553;p1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4" name="Google Shape;554;p1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5" name="Google Shape;555;p1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6" name="Google Shape;556;p1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57" name="Google Shape;557;p1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558"/>
        <p:cNvGrpSpPr/>
        <p:nvPr/>
      </p:nvGrpSpPr>
      <p:grpSpPr>
        <a:xfrm>
          <a:off x="0" y="0"/>
          <a:ext cx="0" cy="0"/>
          <a:chOff x="0" y="0"/>
          <a:chExt cx="0" cy="0"/>
        </a:xfrm>
      </p:grpSpPr>
      <p:sp>
        <p:nvSpPr>
          <p:cNvPr id="559" name="Google Shape;559;p19"/>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19"/>
          <p:cNvGrpSpPr/>
          <p:nvPr/>
        </p:nvGrpSpPr>
        <p:grpSpPr>
          <a:xfrm rot="-5400000">
            <a:off x="348315" y="3682261"/>
            <a:ext cx="1129770" cy="1173854"/>
            <a:chOff x="11" y="583339"/>
            <a:chExt cx="1129770" cy="1173854"/>
          </a:xfrm>
        </p:grpSpPr>
        <p:sp>
          <p:nvSpPr>
            <p:cNvPr id="561" name="Google Shape;561;p1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2" name="Google Shape;562;p1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3" name="Google Shape;563;p1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4" name="Google Shape;564;p1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5" name="Google Shape;565;p1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6" name="Google Shape;566;p1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7" name="Google Shape;567;p1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8" name="Google Shape;568;p1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69" name="Google Shape;569;p1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0" name="Google Shape;570;p1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1" name="Google Shape;571;p1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2" name="Google Shape;572;p1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3" name="Google Shape;573;p1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4" name="Google Shape;574;p1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5" name="Google Shape;575;p1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6" name="Google Shape;576;p1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7" name="Google Shape;577;p1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8" name="Google Shape;578;p1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79" name="Google Shape;579;p1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0" name="Google Shape;580;p1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1" name="Google Shape;581;p1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2" name="Google Shape;582;p1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3" name="Google Shape;583;p1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4" name="Google Shape;584;p1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85" name="Google Shape;585;p1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586" name="Google Shape;5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587"/>
        <p:cNvGrpSpPr/>
        <p:nvPr/>
      </p:nvGrpSpPr>
      <p:grpSpPr>
        <a:xfrm>
          <a:off x="0" y="0"/>
          <a:ext cx="0" cy="0"/>
          <a:chOff x="0" y="0"/>
          <a:chExt cx="0" cy="0"/>
        </a:xfrm>
      </p:grpSpPr>
      <p:grpSp>
        <p:nvGrpSpPr>
          <p:cNvPr id="588" name="Google Shape;588;p20"/>
          <p:cNvGrpSpPr/>
          <p:nvPr/>
        </p:nvGrpSpPr>
        <p:grpSpPr>
          <a:xfrm rot="-5400000">
            <a:off x="348315" y="3682261"/>
            <a:ext cx="1129770" cy="1173854"/>
            <a:chOff x="11" y="583339"/>
            <a:chExt cx="1129770" cy="1173854"/>
          </a:xfrm>
        </p:grpSpPr>
        <p:sp>
          <p:nvSpPr>
            <p:cNvPr id="589" name="Google Shape;589;p20"/>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0" name="Google Shape;590;p20"/>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1" name="Google Shape;591;p20"/>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2" name="Google Shape;592;p20"/>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3" name="Google Shape;593;p20"/>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4" name="Google Shape;594;p20"/>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5" name="Google Shape;595;p20"/>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6" name="Google Shape;596;p20"/>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7" name="Google Shape;597;p20"/>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8" name="Google Shape;598;p20"/>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99" name="Google Shape;599;p20"/>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0" name="Google Shape;600;p20"/>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1" name="Google Shape;601;p20"/>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2" name="Google Shape;602;p20"/>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3" name="Google Shape;603;p20"/>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4" name="Google Shape;604;p20"/>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5" name="Google Shape;605;p20"/>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6" name="Google Shape;606;p20"/>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7" name="Google Shape;607;p20"/>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8" name="Google Shape;608;p20"/>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09" name="Google Shape;609;p20"/>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0" name="Google Shape;610;p20"/>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1" name="Google Shape;611;p20"/>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2" name="Google Shape;612;p20"/>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3" name="Google Shape;613;p20"/>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14" name="Google Shape;6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3"/>
          <p:cNvSpPr/>
          <p:nvPr/>
        </p:nvSpPr>
        <p:spPr>
          <a:xfrm>
            <a:off x="0" y="3095775"/>
            <a:ext cx="6501300" cy="2055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3"/>
          <p:cNvGrpSpPr/>
          <p:nvPr/>
        </p:nvGrpSpPr>
        <p:grpSpPr>
          <a:xfrm rot="-5400000">
            <a:off x="348315" y="3682261"/>
            <a:ext cx="1129770" cy="1173854"/>
            <a:chOff x="11" y="583339"/>
            <a:chExt cx="1129770" cy="1173854"/>
          </a:xfrm>
        </p:grpSpPr>
        <p:sp>
          <p:nvSpPr>
            <p:cNvPr id="68" name="Google Shape;68;p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 name="Google Shape;69;p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 name="Google Shape;70;p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 name="Google Shape;71;p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 name="Google Shape;72;p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 name="Google Shape;73;p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4" name="Google Shape;74;p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 name="Google Shape;75;p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 name="Google Shape;76;p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 name="Google Shape;77;p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 name="Google Shape;78;p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 name="Google Shape;79;p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 name="Google Shape;80;p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 name="Google Shape;81;p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 name="Google Shape;82;p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 name="Google Shape;83;p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 name="Google Shape;84;p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 name="Google Shape;85;p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 name="Google Shape;86;p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 name="Google Shape;87;p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 name="Google Shape;88;p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 name="Google Shape;89;p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 name="Google Shape;90;p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 name="Google Shape;91;p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 name="Google Shape;92;p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3" name="Google Shape;93;p3"/>
          <p:cNvSpPr txBox="1">
            <a:spLocks noGrp="1"/>
          </p:cNvSpPr>
          <p:nvPr>
            <p:ph type="title"/>
          </p:nvPr>
        </p:nvSpPr>
        <p:spPr>
          <a:xfrm>
            <a:off x="720500" y="2574469"/>
            <a:ext cx="3852000" cy="730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4" name="Google Shape;94;p3"/>
          <p:cNvSpPr txBox="1">
            <a:spLocks noGrp="1"/>
          </p:cNvSpPr>
          <p:nvPr>
            <p:ph type="title" idx="2" hasCustomPrompt="1"/>
          </p:nvPr>
        </p:nvSpPr>
        <p:spPr>
          <a:xfrm>
            <a:off x="720000" y="1799269"/>
            <a:ext cx="3852000" cy="77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5" name="Google Shape;95;p3"/>
          <p:cNvSpPr txBox="1">
            <a:spLocks noGrp="1"/>
          </p:cNvSpPr>
          <p:nvPr>
            <p:ph type="subTitle" idx="1"/>
          </p:nvPr>
        </p:nvSpPr>
        <p:spPr>
          <a:xfrm>
            <a:off x="5096513" y="2141500"/>
            <a:ext cx="3327000" cy="84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615"/>
        <p:cNvGrpSpPr/>
        <p:nvPr/>
      </p:nvGrpSpPr>
      <p:grpSpPr>
        <a:xfrm>
          <a:off x="0" y="0"/>
          <a:ext cx="0" cy="0"/>
          <a:chOff x="0" y="0"/>
          <a:chExt cx="0" cy="0"/>
        </a:xfrm>
      </p:grpSpPr>
      <p:sp>
        <p:nvSpPr>
          <p:cNvPr id="616" name="Google Shape;616;p21"/>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21"/>
          <p:cNvGrpSpPr/>
          <p:nvPr/>
        </p:nvGrpSpPr>
        <p:grpSpPr>
          <a:xfrm rot="-5400000">
            <a:off x="348315" y="3682261"/>
            <a:ext cx="1129770" cy="1173854"/>
            <a:chOff x="11" y="583339"/>
            <a:chExt cx="1129770" cy="1173854"/>
          </a:xfrm>
        </p:grpSpPr>
        <p:sp>
          <p:nvSpPr>
            <p:cNvPr id="618" name="Google Shape;618;p2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9" name="Google Shape;619;p2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0" name="Google Shape;620;p2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1" name="Google Shape;621;p2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2" name="Google Shape;622;p2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3" name="Google Shape;623;p2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4" name="Google Shape;624;p2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5" name="Google Shape;625;p2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6" name="Google Shape;626;p2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7" name="Google Shape;627;p2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8" name="Google Shape;628;p2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9" name="Google Shape;629;p2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0" name="Google Shape;630;p2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1" name="Google Shape;631;p2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2" name="Google Shape;632;p2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3" name="Google Shape;633;p2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4" name="Google Shape;634;p2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5" name="Google Shape;635;p2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6" name="Google Shape;636;p2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7" name="Google Shape;637;p2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8" name="Google Shape;638;p2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9" name="Google Shape;639;p2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0" name="Google Shape;640;p2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1" name="Google Shape;641;p2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2" name="Google Shape;642;p2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43" name="Google Shape;6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_ONLY_1_1_1_1_1">
    <p:spTree>
      <p:nvGrpSpPr>
        <p:cNvPr id="1" name="Shape 644"/>
        <p:cNvGrpSpPr/>
        <p:nvPr/>
      </p:nvGrpSpPr>
      <p:grpSpPr>
        <a:xfrm>
          <a:off x="0" y="0"/>
          <a:ext cx="0" cy="0"/>
          <a:chOff x="0" y="0"/>
          <a:chExt cx="0" cy="0"/>
        </a:xfrm>
      </p:grpSpPr>
      <p:sp>
        <p:nvSpPr>
          <p:cNvPr id="645" name="Google Shape;64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46" name="Google Shape;646;p22"/>
          <p:cNvGrpSpPr/>
          <p:nvPr/>
        </p:nvGrpSpPr>
        <p:grpSpPr>
          <a:xfrm rot="-5400000">
            <a:off x="332988" y="295378"/>
            <a:ext cx="1129770" cy="1173854"/>
            <a:chOff x="11" y="583339"/>
            <a:chExt cx="1129770" cy="1173854"/>
          </a:xfrm>
        </p:grpSpPr>
        <p:sp>
          <p:nvSpPr>
            <p:cNvPr id="647" name="Google Shape;647;p2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8" name="Google Shape;648;p2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49" name="Google Shape;649;p2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0" name="Google Shape;650;p2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1" name="Google Shape;651;p2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2" name="Google Shape;652;p2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3" name="Google Shape;653;p2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4" name="Google Shape;654;p2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5" name="Google Shape;655;p2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6" name="Google Shape;656;p2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7" name="Google Shape;657;p2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8" name="Google Shape;658;p2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59" name="Google Shape;659;p2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0" name="Google Shape;660;p2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1" name="Google Shape;661;p2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2" name="Google Shape;662;p2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3" name="Google Shape;663;p2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4" name="Google Shape;664;p2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5" name="Google Shape;665;p2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6" name="Google Shape;666;p2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7" name="Google Shape;667;p2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8" name="Google Shape;668;p2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9" name="Google Shape;669;p2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0" name="Google Shape;670;p2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1" name="Google Shape;671;p2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72"/>
        <p:cNvGrpSpPr/>
        <p:nvPr/>
      </p:nvGrpSpPr>
      <p:grpSpPr>
        <a:xfrm>
          <a:off x="0" y="0"/>
          <a:ext cx="0" cy="0"/>
          <a:chOff x="0" y="0"/>
          <a:chExt cx="0" cy="0"/>
        </a:xfrm>
      </p:grpSpPr>
      <p:sp>
        <p:nvSpPr>
          <p:cNvPr id="673" name="Google Shape;673;p23"/>
          <p:cNvSpPr txBox="1">
            <a:spLocks noGrp="1"/>
          </p:cNvSpPr>
          <p:nvPr>
            <p:ph type="title"/>
          </p:nvPr>
        </p:nvSpPr>
        <p:spPr>
          <a:xfrm>
            <a:off x="2391900" y="3044542"/>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74" name="Google Shape;674;p23"/>
          <p:cNvSpPr txBox="1">
            <a:spLocks noGrp="1"/>
          </p:cNvSpPr>
          <p:nvPr>
            <p:ph type="subTitle" idx="1"/>
          </p:nvPr>
        </p:nvSpPr>
        <p:spPr>
          <a:xfrm>
            <a:off x="1996200" y="1567050"/>
            <a:ext cx="5151600" cy="147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23"/>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23"/>
          <p:cNvGrpSpPr/>
          <p:nvPr/>
        </p:nvGrpSpPr>
        <p:grpSpPr>
          <a:xfrm rot="-5400000">
            <a:off x="348315" y="3682261"/>
            <a:ext cx="1129770" cy="1173854"/>
            <a:chOff x="11" y="583339"/>
            <a:chExt cx="1129770" cy="1173854"/>
          </a:xfrm>
        </p:grpSpPr>
        <p:sp>
          <p:nvSpPr>
            <p:cNvPr id="677" name="Google Shape;677;p2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8" name="Google Shape;678;p2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9" name="Google Shape;679;p2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0" name="Google Shape;680;p2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1" name="Google Shape;681;p2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2" name="Google Shape;682;p2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3" name="Google Shape;683;p2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4" name="Google Shape;684;p2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5" name="Google Shape;685;p2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6" name="Google Shape;686;p2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7" name="Google Shape;687;p2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8" name="Google Shape;688;p2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9" name="Google Shape;689;p2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0" name="Google Shape;690;p2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1" name="Google Shape;691;p2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2" name="Google Shape;692;p2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3" name="Google Shape;693;p2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4" name="Google Shape;694;p2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5" name="Google Shape;695;p2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6" name="Google Shape;696;p2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7" name="Google Shape;697;p2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8" name="Google Shape;698;p2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9" name="Google Shape;699;p2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0" name="Google Shape;700;p2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1" name="Google Shape;701;p2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02"/>
        <p:cNvGrpSpPr/>
        <p:nvPr/>
      </p:nvGrpSpPr>
      <p:grpSpPr>
        <a:xfrm>
          <a:off x="0" y="0"/>
          <a:ext cx="0" cy="0"/>
          <a:chOff x="0" y="0"/>
          <a:chExt cx="0" cy="0"/>
        </a:xfrm>
      </p:grpSpPr>
      <p:sp>
        <p:nvSpPr>
          <p:cNvPr id="703" name="Google Shape;70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4" name="Google Shape;704;p24"/>
          <p:cNvSpPr txBox="1">
            <a:spLocks noGrp="1"/>
          </p:cNvSpPr>
          <p:nvPr>
            <p:ph type="title" idx="2"/>
          </p:nvPr>
        </p:nvSpPr>
        <p:spPr>
          <a:xfrm>
            <a:off x="7200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5" name="Google Shape;705;p24"/>
          <p:cNvSpPr txBox="1">
            <a:spLocks noGrp="1"/>
          </p:cNvSpPr>
          <p:nvPr>
            <p:ph type="subTitle" idx="1"/>
          </p:nvPr>
        </p:nvSpPr>
        <p:spPr>
          <a:xfrm>
            <a:off x="7200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6" name="Google Shape;706;p24"/>
          <p:cNvSpPr txBox="1">
            <a:spLocks noGrp="1"/>
          </p:cNvSpPr>
          <p:nvPr>
            <p:ph type="title" idx="3"/>
          </p:nvPr>
        </p:nvSpPr>
        <p:spPr>
          <a:xfrm>
            <a:off x="34038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7" name="Google Shape;707;p24"/>
          <p:cNvSpPr txBox="1">
            <a:spLocks noGrp="1"/>
          </p:cNvSpPr>
          <p:nvPr>
            <p:ph type="subTitle" idx="4"/>
          </p:nvPr>
        </p:nvSpPr>
        <p:spPr>
          <a:xfrm>
            <a:off x="34038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8" name="Google Shape;708;p24"/>
          <p:cNvSpPr txBox="1">
            <a:spLocks noGrp="1"/>
          </p:cNvSpPr>
          <p:nvPr>
            <p:ph type="title" idx="5"/>
          </p:nvPr>
        </p:nvSpPr>
        <p:spPr>
          <a:xfrm>
            <a:off x="60876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09" name="Google Shape;709;p24"/>
          <p:cNvSpPr txBox="1">
            <a:spLocks noGrp="1"/>
          </p:cNvSpPr>
          <p:nvPr>
            <p:ph type="subTitle" idx="6"/>
          </p:nvPr>
        </p:nvSpPr>
        <p:spPr>
          <a:xfrm>
            <a:off x="60876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10" name="Google Shape;710;p24"/>
          <p:cNvGrpSpPr/>
          <p:nvPr/>
        </p:nvGrpSpPr>
        <p:grpSpPr>
          <a:xfrm rot="-5400000">
            <a:off x="7661788" y="304268"/>
            <a:ext cx="1129770" cy="1173854"/>
            <a:chOff x="11" y="583339"/>
            <a:chExt cx="1129770" cy="1173854"/>
          </a:xfrm>
        </p:grpSpPr>
        <p:sp>
          <p:nvSpPr>
            <p:cNvPr id="711" name="Google Shape;711;p2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2" name="Google Shape;712;p2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3" name="Google Shape;713;p2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4" name="Google Shape;714;p2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5" name="Google Shape;715;p2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6" name="Google Shape;716;p2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7" name="Google Shape;717;p2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8" name="Google Shape;718;p2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9" name="Google Shape;719;p2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0" name="Google Shape;720;p2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1" name="Google Shape;721;p2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2" name="Google Shape;722;p2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3" name="Google Shape;723;p2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4" name="Google Shape;724;p2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5" name="Google Shape;725;p2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6" name="Google Shape;726;p2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7" name="Google Shape;727;p2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8" name="Google Shape;728;p2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9" name="Google Shape;729;p2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0" name="Google Shape;730;p2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1" name="Google Shape;731;p2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2" name="Google Shape;732;p2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3" name="Google Shape;733;p2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4" name="Google Shape;734;p2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5" name="Google Shape;735;p2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36"/>
        <p:cNvGrpSpPr/>
        <p:nvPr/>
      </p:nvGrpSpPr>
      <p:grpSpPr>
        <a:xfrm>
          <a:off x="0" y="0"/>
          <a:ext cx="0" cy="0"/>
          <a:chOff x="0" y="0"/>
          <a:chExt cx="0" cy="0"/>
        </a:xfrm>
      </p:grpSpPr>
      <p:sp>
        <p:nvSpPr>
          <p:cNvPr id="737" name="Google Shape;73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8" name="Google Shape;738;p25"/>
          <p:cNvSpPr txBox="1">
            <a:spLocks noGrp="1"/>
          </p:cNvSpPr>
          <p:nvPr>
            <p:ph type="title" idx="2"/>
          </p:nvPr>
        </p:nvSpPr>
        <p:spPr>
          <a:xfrm>
            <a:off x="720000"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9" name="Google Shape;739;p25"/>
          <p:cNvSpPr txBox="1">
            <a:spLocks noGrp="1"/>
          </p:cNvSpPr>
          <p:nvPr>
            <p:ph type="subTitle" idx="1"/>
          </p:nvPr>
        </p:nvSpPr>
        <p:spPr>
          <a:xfrm>
            <a:off x="720000"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0" name="Google Shape;740;p25"/>
          <p:cNvSpPr txBox="1">
            <a:spLocks noGrp="1"/>
          </p:cNvSpPr>
          <p:nvPr>
            <p:ph type="title" idx="3"/>
          </p:nvPr>
        </p:nvSpPr>
        <p:spPr>
          <a:xfrm>
            <a:off x="3419271"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1" name="Google Shape;741;p25"/>
          <p:cNvSpPr txBox="1">
            <a:spLocks noGrp="1"/>
          </p:cNvSpPr>
          <p:nvPr>
            <p:ph type="subTitle" idx="4"/>
          </p:nvPr>
        </p:nvSpPr>
        <p:spPr>
          <a:xfrm>
            <a:off x="3419271"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2" name="Google Shape;742;p25"/>
          <p:cNvSpPr txBox="1">
            <a:spLocks noGrp="1"/>
          </p:cNvSpPr>
          <p:nvPr>
            <p:ph type="title" idx="5"/>
          </p:nvPr>
        </p:nvSpPr>
        <p:spPr>
          <a:xfrm>
            <a:off x="720000"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3" name="Google Shape;743;p25"/>
          <p:cNvSpPr txBox="1">
            <a:spLocks noGrp="1"/>
          </p:cNvSpPr>
          <p:nvPr>
            <p:ph type="subTitle" idx="6"/>
          </p:nvPr>
        </p:nvSpPr>
        <p:spPr>
          <a:xfrm>
            <a:off x="720000"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4" name="Google Shape;744;p25"/>
          <p:cNvSpPr txBox="1">
            <a:spLocks noGrp="1"/>
          </p:cNvSpPr>
          <p:nvPr>
            <p:ph type="title" idx="7"/>
          </p:nvPr>
        </p:nvSpPr>
        <p:spPr>
          <a:xfrm>
            <a:off x="3419271"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5" name="Google Shape;745;p25"/>
          <p:cNvSpPr txBox="1">
            <a:spLocks noGrp="1"/>
          </p:cNvSpPr>
          <p:nvPr>
            <p:ph type="subTitle" idx="8"/>
          </p:nvPr>
        </p:nvSpPr>
        <p:spPr>
          <a:xfrm>
            <a:off x="3419271"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6" name="Google Shape;746;p25"/>
          <p:cNvSpPr txBox="1">
            <a:spLocks noGrp="1"/>
          </p:cNvSpPr>
          <p:nvPr>
            <p:ph type="title" idx="9"/>
          </p:nvPr>
        </p:nvSpPr>
        <p:spPr>
          <a:xfrm>
            <a:off x="6118549" y="1987581"/>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7" name="Google Shape;747;p25"/>
          <p:cNvSpPr txBox="1">
            <a:spLocks noGrp="1"/>
          </p:cNvSpPr>
          <p:nvPr>
            <p:ph type="subTitle" idx="13"/>
          </p:nvPr>
        </p:nvSpPr>
        <p:spPr>
          <a:xfrm>
            <a:off x="6118549" y="239858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8" name="Google Shape;748;p25"/>
          <p:cNvSpPr txBox="1">
            <a:spLocks noGrp="1"/>
          </p:cNvSpPr>
          <p:nvPr>
            <p:ph type="title" idx="14"/>
          </p:nvPr>
        </p:nvSpPr>
        <p:spPr>
          <a:xfrm>
            <a:off x="6118549" y="3755949"/>
            <a:ext cx="2305500" cy="41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9" name="Google Shape;749;p25"/>
          <p:cNvSpPr txBox="1">
            <a:spLocks noGrp="1"/>
          </p:cNvSpPr>
          <p:nvPr>
            <p:ph type="subTitle" idx="15"/>
          </p:nvPr>
        </p:nvSpPr>
        <p:spPr>
          <a:xfrm>
            <a:off x="6118549" y="416694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50" name="Google Shape;750;p25"/>
          <p:cNvGrpSpPr/>
          <p:nvPr/>
        </p:nvGrpSpPr>
        <p:grpSpPr>
          <a:xfrm rot="-5400000">
            <a:off x="7661788" y="304268"/>
            <a:ext cx="1129770" cy="1173854"/>
            <a:chOff x="11" y="583339"/>
            <a:chExt cx="1129770" cy="1173854"/>
          </a:xfrm>
        </p:grpSpPr>
        <p:sp>
          <p:nvSpPr>
            <p:cNvPr id="751" name="Google Shape;751;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2" name="Google Shape;752;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3" name="Google Shape;753;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4" name="Google Shape;754;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5" name="Google Shape;755;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6" name="Google Shape;756;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7" name="Google Shape;757;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8" name="Google Shape;758;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9" name="Google Shape;759;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0" name="Google Shape;760;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1" name="Google Shape;761;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2" name="Google Shape;762;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3" name="Google Shape;763;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4" name="Google Shape;764;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5" name="Google Shape;765;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6" name="Google Shape;766;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7" name="Google Shape;767;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8" name="Google Shape;768;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9" name="Google Shape;769;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0" name="Google Shape;770;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1" name="Google Shape;771;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2" name="Google Shape;772;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3" name="Google Shape;773;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4" name="Google Shape;774;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5" name="Google Shape;775;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776" name="Google Shape;776;p25"/>
          <p:cNvGrpSpPr/>
          <p:nvPr/>
        </p:nvGrpSpPr>
        <p:grpSpPr>
          <a:xfrm rot="-5400000">
            <a:off x="7661788" y="304268"/>
            <a:ext cx="1129770" cy="1173854"/>
            <a:chOff x="11" y="583339"/>
            <a:chExt cx="1129770" cy="1173854"/>
          </a:xfrm>
        </p:grpSpPr>
        <p:sp>
          <p:nvSpPr>
            <p:cNvPr id="777" name="Google Shape;777;p2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8" name="Google Shape;778;p2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9" name="Google Shape;779;p2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0" name="Google Shape;780;p2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1" name="Google Shape;781;p2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2" name="Google Shape;782;p2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3" name="Google Shape;783;p2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4" name="Google Shape;784;p2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5" name="Google Shape;785;p2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6" name="Google Shape;786;p2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7" name="Google Shape;787;p2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8" name="Google Shape;788;p2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9" name="Google Shape;789;p2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0" name="Google Shape;790;p2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1" name="Google Shape;791;p2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2" name="Google Shape;792;p2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3" name="Google Shape;793;p2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4" name="Google Shape;794;p2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5" name="Google Shape;795;p2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6" name="Google Shape;796;p2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7" name="Google Shape;797;p2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8" name="Google Shape;798;p2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9" name="Google Shape;799;p2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0" name="Google Shape;800;p2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1" name="Google Shape;801;p2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02"/>
        <p:cNvGrpSpPr/>
        <p:nvPr/>
      </p:nvGrpSpPr>
      <p:grpSpPr>
        <a:xfrm>
          <a:off x="0" y="0"/>
          <a:ext cx="0" cy="0"/>
          <a:chOff x="0" y="0"/>
          <a:chExt cx="0" cy="0"/>
        </a:xfrm>
      </p:grpSpPr>
      <p:sp>
        <p:nvSpPr>
          <p:cNvPr id="803" name="Google Shape;803;p26"/>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26"/>
          <p:cNvGrpSpPr/>
          <p:nvPr/>
        </p:nvGrpSpPr>
        <p:grpSpPr>
          <a:xfrm rot="-5400000">
            <a:off x="7661788" y="304268"/>
            <a:ext cx="1129770" cy="1173854"/>
            <a:chOff x="11" y="583339"/>
            <a:chExt cx="1129770" cy="1173854"/>
          </a:xfrm>
        </p:grpSpPr>
        <p:sp>
          <p:nvSpPr>
            <p:cNvPr id="805" name="Google Shape;805;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6" name="Google Shape;806;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7" name="Google Shape;807;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8" name="Google Shape;808;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9" name="Google Shape;809;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0" name="Google Shape;810;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1" name="Google Shape;811;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2" name="Google Shape;812;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3" name="Google Shape;813;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4" name="Google Shape;814;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5" name="Google Shape;815;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6" name="Google Shape;816;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7" name="Google Shape;817;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8" name="Google Shape;818;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9" name="Google Shape;819;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0" name="Google Shape;820;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1" name="Google Shape;821;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2" name="Google Shape;822;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3" name="Google Shape;823;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4" name="Google Shape;824;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5" name="Google Shape;825;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6" name="Google Shape;826;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7" name="Google Shape;827;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8" name="Google Shape;828;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9" name="Google Shape;829;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30" name="Google Shape;830;p26"/>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26"/>
          <p:cNvGrpSpPr/>
          <p:nvPr/>
        </p:nvGrpSpPr>
        <p:grpSpPr>
          <a:xfrm rot="-5400000">
            <a:off x="348315" y="3682261"/>
            <a:ext cx="1129770" cy="1173854"/>
            <a:chOff x="11" y="583339"/>
            <a:chExt cx="1129770" cy="1173854"/>
          </a:xfrm>
        </p:grpSpPr>
        <p:sp>
          <p:nvSpPr>
            <p:cNvPr id="832" name="Google Shape;832;p2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3" name="Google Shape;833;p2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4" name="Google Shape;834;p2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5" name="Google Shape;835;p2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6" name="Google Shape;836;p2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7" name="Google Shape;837;p2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8" name="Google Shape;838;p2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9" name="Google Shape;839;p2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0" name="Google Shape;840;p2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1" name="Google Shape;841;p2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2" name="Google Shape;842;p2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3" name="Google Shape;843;p2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4" name="Google Shape;844;p2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5" name="Google Shape;845;p2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6" name="Google Shape;846;p2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7" name="Google Shape;847;p2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8" name="Google Shape;848;p2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9" name="Google Shape;849;p2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0" name="Google Shape;850;p2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1" name="Google Shape;851;p2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2" name="Google Shape;852;p2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3" name="Google Shape;853;p2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4" name="Google Shape;854;p2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5" name="Google Shape;855;p2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6" name="Google Shape;856;p2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857" name="Google Shape;857;p26"/>
          <p:cNvSpPr txBox="1">
            <a:spLocks noGrp="1"/>
          </p:cNvSpPr>
          <p:nvPr>
            <p:ph type="title" hasCustomPrompt="1"/>
          </p:nvPr>
        </p:nvSpPr>
        <p:spPr>
          <a:xfrm>
            <a:off x="2642625" y="540000"/>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58" name="Google Shape;858;p26"/>
          <p:cNvSpPr txBox="1">
            <a:spLocks noGrp="1"/>
          </p:cNvSpPr>
          <p:nvPr>
            <p:ph type="subTitle" idx="1"/>
          </p:nvPr>
        </p:nvSpPr>
        <p:spPr>
          <a:xfrm>
            <a:off x="2642625" y="1246025"/>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9" name="Google Shape;859;p26"/>
          <p:cNvSpPr txBox="1">
            <a:spLocks noGrp="1"/>
          </p:cNvSpPr>
          <p:nvPr>
            <p:ph type="title" idx="2" hasCustomPrompt="1"/>
          </p:nvPr>
        </p:nvSpPr>
        <p:spPr>
          <a:xfrm>
            <a:off x="2642625" y="2036332"/>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0" name="Google Shape;860;p26"/>
          <p:cNvSpPr txBox="1">
            <a:spLocks noGrp="1"/>
          </p:cNvSpPr>
          <p:nvPr>
            <p:ph type="subTitle" idx="3"/>
          </p:nvPr>
        </p:nvSpPr>
        <p:spPr>
          <a:xfrm>
            <a:off x="2642625" y="2742358"/>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1" name="Google Shape;861;p26"/>
          <p:cNvSpPr txBox="1">
            <a:spLocks noGrp="1"/>
          </p:cNvSpPr>
          <p:nvPr>
            <p:ph type="title" idx="4" hasCustomPrompt="1"/>
          </p:nvPr>
        </p:nvSpPr>
        <p:spPr>
          <a:xfrm>
            <a:off x="2642625" y="3539364"/>
            <a:ext cx="3858900" cy="70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62" name="Google Shape;862;p26"/>
          <p:cNvSpPr txBox="1">
            <a:spLocks noGrp="1"/>
          </p:cNvSpPr>
          <p:nvPr>
            <p:ph type="subTitle" idx="5"/>
          </p:nvPr>
        </p:nvSpPr>
        <p:spPr>
          <a:xfrm>
            <a:off x="2642625" y="4245389"/>
            <a:ext cx="3858900" cy="36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863"/>
        <p:cNvGrpSpPr/>
        <p:nvPr/>
      </p:nvGrpSpPr>
      <p:grpSpPr>
        <a:xfrm>
          <a:off x="0" y="0"/>
          <a:ext cx="0" cy="0"/>
          <a:chOff x="0" y="0"/>
          <a:chExt cx="0" cy="0"/>
        </a:xfrm>
      </p:grpSpPr>
      <p:sp>
        <p:nvSpPr>
          <p:cNvPr id="864" name="Google Shape;864;p27"/>
          <p:cNvSpPr txBox="1">
            <a:spLocks noGrp="1"/>
          </p:cNvSpPr>
          <p:nvPr>
            <p:ph type="ctrTitle"/>
          </p:nvPr>
        </p:nvSpPr>
        <p:spPr>
          <a:xfrm>
            <a:off x="720000" y="535147"/>
            <a:ext cx="7704000" cy="81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65" name="Google Shape;865;p27"/>
          <p:cNvSpPr txBox="1">
            <a:spLocks noGrp="1"/>
          </p:cNvSpPr>
          <p:nvPr>
            <p:ph type="subTitle" idx="1"/>
          </p:nvPr>
        </p:nvSpPr>
        <p:spPr>
          <a:xfrm>
            <a:off x="2642538" y="2088400"/>
            <a:ext cx="3858900" cy="11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6" name="Google Shape;866;p27"/>
          <p:cNvSpPr/>
          <p:nvPr/>
        </p:nvSpPr>
        <p:spPr>
          <a:xfrm>
            <a:off x="13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27"/>
          <p:cNvGrpSpPr/>
          <p:nvPr/>
        </p:nvGrpSpPr>
        <p:grpSpPr>
          <a:xfrm rot="-5400000">
            <a:off x="348315" y="3682261"/>
            <a:ext cx="1129770" cy="1173854"/>
            <a:chOff x="11" y="583339"/>
            <a:chExt cx="1129770" cy="1173854"/>
          </a:xfrm>
        </p:grpSpPr>
        <p:sp>
          <p:nvSpPr>
            <p:cNvPr id="868" name="Google Shape;868;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9" name="Google Shape;869;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0" name="Google Shape;870;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1" name="Google Shape;871;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2" name="Google Shape;872;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3" name="Google Shape;873;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4" name="Google Shape;874;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5" name="Google Shape;875;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6" name="Google Shape;876;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7" name="Google Shape;877;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8" name="Google Shape;878;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9" name="Google Shape;879;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0" name="Google Shape;880;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1" name="Google Shape;881;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2" name="Google Shape;882;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3" name="Google Shape;883;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4" name="Google Shape;884;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5" name="Google Shape;885;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6" name="Google Shape;886;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7" name="Google Shape;887;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8" name="Google Shape;888;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9" name="Google Shape;889;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0" name="Google Shape;890;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1" name="Google Shape;891;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2" name="Google Shape;892;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893" name="Google Shape;893;p27"/>
          <p:cNvGrpSpPr/>
          <p:nvPr/>
        </p:nvGrpSpPr>
        <p:grpSpPr>
          <a:xfrm rot="-5400000">
            <a:off x="7661788" y="304268"/>
            <a:ext cx="1129770" cy="1173854"/>
            <a:chOff x="11" y="583339"/>
            <a:chExt cx="1129770" cy="1173854"/>
          </a:xfrm>
        </p:grpSpPr>
        <p:sp>
          <p:nvSpPr>
            <p:cNvPr id="894" name="Google Shape;894;p2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5" name="Google Shape;895;p2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6" name="Google Shape;896;p2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7" name="Google Shape;897;p2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8" name="Google Shape;898;p2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9" name="Google Shape;899;p2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0" name="Google Shape;900;p2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1" name="Google Shape;901;p2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2" name="Google Shape;902;p2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3" name="Google Shape;903;p2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4" name="Google Shape;904;p2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5" name="Google Shape;905;p2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6" name="Google Shape;906;p2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7" name="Google Shape;907;p2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8" name="Google Shape;908;p2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09" name="Google Shape;909;p2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0" name="Google Shape;910;p2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1" name="Google Shape;911;p2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2" name="Google Shape;912;p2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3" name="Google Shape;913;p2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4" name="Google Shape;914;p2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5" name="Google Shape;915;p2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6" name="Google Shape;916;p2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7" name="Google Shape;917;p2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18" name="Google Shape;918;p2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919" name="Google Shape;919;p27"/>
          <p:cNvSpPr txBox="1"/>
          <p:nvPr/>
        </p:nvSpPr>
        <p:spPr>
          <a:xfrm>
            <a:off x="2246550" y="3268602"/>
            <a:ext cx="4650900" cy="973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a:solidFill>
                  <a:schemeClr val="accent2"/>
                </a:solidFill>
                <a:latin typeface="Questrial"/>
                <a:ea typeface="Questrial"/>
                <a:cs typeface="Questrial"/>
                <a:sym typeface="Questrial"/>
              </a:rPr>
              <a:t>CREDITS: This presentation template was created by </a:t>
            </a:r>
            <a:r>
              <a:rPr lang="en" b="1">
                <a:solidFill>
                  <a:schemeClr val="accent2"/>
                </a:solidFill>
                <a:uFill>
                  <a:noFill/>
                </a:uFill>
                <a:latin typeface="Questrial"/>
                <a:ea typeface="Questrial"/>
                <a:cs typeface="Questrial"/>
                <a:sym typeface="Questrial"/>
                <a:hlinkClick r:id="rId2">
                  <a:extLst>
                    <a:ext uri="{A12FA001-AC4F-418D-AE19-62706E023703}">
                      <ahyp:hlinkClr xmlns:ahyp="http://schemas.microsoft.com/office/drawing/2018/hyperlinkcolor" val="tx"/>
                    </a:ext>
                  </a:extLst>
                </a:hlinkClick>
              </a:rPr>
              <a:t>Slidesgo</a:t>
            </a:r>
            <a:r>
              <a:rPr lang="en">
                <a:solidFill>
                  <a:schemeClr val="accent2"/>
                </a:solidFill>
                <a:latin typeface="Questrial"/>
                <a:ea typeface="Questrial"/>
                <a:cs typeface="Questrial"/>
                <a:sym typeface="Questrial"/>
              </a:rPr>
              <a:t>, including icons by </a:t>
            </a:r>
            <a:r>
              <a:rPr lang="en" b="1">
                <a:solidFill>
                  <a:schemeClr val="accent2"/>
                </a:solidFill>
                <a:uFill>
                  <a:noFill/>
                </a:uFill>
                <a:latin typeface="Questrial"/>
                <a:ea typeface="Questrial"/>
                <a:cs typeface="Questrial"/>
                <a:sym typeface="Questrial"/>
                <a:hlinkClick r:id="rId3">
                  <a:extLst>
                    <a:ext uri="{A12FA001-AC4F-418D-AE19-62706E023703}">
                      <ahyp:hlinkClr xmlns:ahyp="http://schemas.microsoft.com/office/drawing/2018/hyperlinkcolor" val="tx"/>
                    </a:ext>
                  </a:extLst>
                </a:hlinkClick>
              </a:rPr>
              <a:t>Flaticon</a:t>
            </a:r>
            <a:r>
              <a:rPr lang="en">
                <a:solidFill>
                  <a:schemeClr val="accent2"/>
                </a:solidFill>
                <a:latin typeface="Questrial"/>
                <a:ea typeface="Questrial"/>
                <a:cs typeface="Questrial"/>
                <a:sym typeface="Questrial"/>
              </a:rPr>
              <a:t>, and infographics &amp; images by </a:t>
            </a:r>
            <a:r>
              <a:rPr lang="en" b="1">
                <a:solidFill>
                  <a:schemeClr val="accent2"/>
                </a:solidFill>
                <a:uFill>
                  <a:noFill/>
                </a:uFill>
                <a:latin typeface="Questrial"/>
                <a:ea typeface="Questrial"/>
                <a:cs typeface="Questrial"/>
                <a:sym typeface="Questrial"/>
                <a:hlinkClick r:id="rId4">
                  <a:extLst>
                    <a:ext uri="{A12FA001-AC4F-418D-AE19-62706E023703}">
                      <ahyp:hlinkClr xmlns:ahyp="http://schemas.microsoft.com/office/drawing/2018/hyperlinkcolor" val="tx"/>
                    </a:ext>
                  </a:extLst>
                </a:hlinkClick>
              </a:rPr>
              <a:t>Freepik</a:t>
            </a:r>
            <a:endParaRPr b="1">
              <a:solidFill>
                <a:schemeClr val="accent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1"/>
        <p:cNvGrpSpPr/>
        <p:nvPr/>
      </p:nvGrpSpPr>
      <p:grpSpPr>
        <a:xfrm>
          <a:off x="0" y="0"/>
          <a:ext cx="0" cy="0"/>
          <a:chOff x="0" y="0"/>
          <a:chExt cx="0" cy="0"/>
        </a:xfrm>
      </p:grpSpPr>
      <p:grpSp>
        <p:nvGrpSpPr>
          <p:cNvPr id="922" name="Google Shape;922;p29"/>
          <p:cNvGrpSpPr/>
          <p:nvPr/>
        </p:nvGrpSpPr>
        <p:grpSpPr>
          <a:xfrm rot="-5400000">
            <a:off x="7661788" y="304268"/>
            <a:ext cx="1129770" cy="1173854"/>
            <a:chOff x="11" y="583339"/>
            <a:chExt cx="1129770" cy="1173854"/>
          </a:xfrm>
        </p:grpSpPr>
        <p:sp>
          <p:nvSpPr>
            <p:cNvPr id="923" name="Google Shape;923;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4" name="Google Shape;924;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5" name="Google Shape;925;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6" name="Google Shape;926;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7" name="Google Shape;927;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8" name="Google Shape;928;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9" name="Google Shape;929;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0" name="Google Shape;930;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1" name="Google Shape;931;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2" name="Google Shape;932;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3" name="Google Shape;933;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4" name="Google Shape;934;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5" name="Google Shape;935;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6" name="Google Shape;936;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7" name="Google Shape;937;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9" name="Google Shape;939;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0" name="Google Shape;940;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1" name="Google Shape;941;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2" name="Google Shape;942;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3" name="Google Shape;943;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4" name="Google Shape;944;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6" name="Google Shape;946;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7" name="Google Shape;947;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48" name="Google Shape;948;p29"/>
          <p:cNvGrpSpPr/>
          <p:nvPr/>
        </p:nvGrpSpPr>
        <p:grpSpPr>
          <a:xfrm rot="-5400000">
            <a:off x="348315" y="3682261"/>
            <a:ext cx="1129770" cy="1173854"/>
            <a:chOff x="11" y="583339"/>
            <a:chExt cx="1129770" cy="1173854"/>
          </a:xfrm>
        </p:grpSpPr>
        <p:sp>
          <p:nvSpPr>
            <p:cNvPr id="949" name="Google Shape;949;p2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0" name="Google Shape;950;p2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1" name="Google Shape;951;p2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2" name="Google Shape;952;p2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3" name="Google Shape;953;p2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4" name="Google Shape;954;p2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5" name="Google Shape;955;p2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6" name="Google Shape;956;p2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7" name="Google Shape;957;p2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8" name="Google Shape;958;p2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9" name="Google Shape;959;p2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0" name="Google Shape;960;p2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1" name="Google Shape;961;p2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2" name="Google Shape;962;p2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3" name="Google Shape;963;p2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4" name="Google Shape;964;p2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5" name="Google Shape;965;p2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6" name="Google Shape;966;p2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7" name="Google Shape;967;p2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8" name="Google Shape;968;p2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9" name="Google Shape;969;p2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0" name="Google Shape;970;p2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1" name="Google Shape;971;p2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2" name="Google Shape;972;p2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3" name="Google Shape;973;p2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p:nvPr/>
        </p:nvSpPr>
        <p:spPr>
          <a:xfrm>
            <a:off x="0" y="8075"/>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4"/>
          <p:cNvGrpSpPr/>
          <p:nvPr/>
        </p:nvGrpSpPr>
        <p:grpSpPr>
          <a:xfrm rot="-5400000">
            <a:off x="7669066" y="296839"/>
            <a:ext cx="1129770" cy="1173854"/>
            <a:chOff x="11" y="583339"/>
            <a:chExt cx="1129770" cy="1173854"/>
          </a:xfrm>
        </p:grpSpPr>
        <p:sp>
          <p:nvSpPr>
            <p:cNvPr id="99" name="Google Shape;99;p4"/>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0" name="Google Shape;100;p4"/>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1" name="Google Shape;101;p4"/>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2" name="Google Shape;102;p4"/>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3" name="Google Shape;103;p4"/>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4" name="Google Shape;104;p4"/>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5" name="Google Shape;105;p4"/>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6" name="Google Shape;106;p4"/>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7" name="Google Shape;107;p4"/>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8" name="Google Shape;108;p4"/>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9" name="Google Shape;109;p4"/>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0" name="Google Shape;110;p4"/>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1" name="Google Shape;111;p4"/>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2" name="Google Shape;112;p4"/>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3" name="Google Shape;113;p4"/>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4" name="Google Shape;114;p4"/>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5" name="Google Shape;115;p4"/>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6" name="Google Shape;116;p4"/>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7" name="Google Shape;117;p4"/>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8" name="Google Shape;118;p4"/>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9" name="Google Shape;119;p4"/>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0" name="Google Shape;120;p4"/>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1" name="Google Shape;121;p4"/>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2" name="Google Shape;122;p4"/>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23" name="Google Shape;123;p4"/>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24" name="Google Shape;1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4"/>
          <p:cNvSpPr txBox="1">
            <a:spLocks noGrp="1"/>
          </p:cNvSpPr>
          <p:nvPr>
            <p:ph type="body" idx="1"/>
          </p:nvPr>
        </p:nvSpPr>
        <p:spPr>
          <a:xfrm>
            <a:off x="720000" y="1144413"/>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300"/>
            </a:lvl1pPr>
            <a:lvl2pPr marL="914400" lvl="1" indent="-317500" rtl="0">
              <a:lnSpc>
                <a:spcPct val="100000"/>
              </a:lnSpc>
              <a:spcBef>
                <a:spcPts val="1600"/>
              </a:spcBef>
              <a:spcAft>
                <a:spcPts val="0"/>
              </a:spcAft>
              <a:buSzPts val="1400"/>
              <a:buAutoNum type="alphaLcPeriod"/>
              <a:defRPr/>
            </a:lvl2pPr>
            <a:lvl3pPr marL="1371600" lvl="2" indent="-317500" rtl="0">
              <a:lnSpc>
                <a:spcPct val="100000"/>
              </a:lnSpc>
              <a:spcBef>
                <a:spcPts val="1600"/>
              </a:spcBef>
              <a:spcAft>
                <a:spcPts val="0"/>
              </a:spcAft>
              <a:buSzPts val="1400"/>
              <a:buAutoNum type="romanLcPeriod"/>
              <a:defRPr/>
            </a:lvl3pPr>
            <a:lvl4pPr marL="1828800" lvl="3" indent="-317500" rtl="0">
              <a:lnSpc>
                <a:spcPct val="100000"/>
              </a:lnSpc>
              <a:spcBef>
                <a:spcPts val="1600"/>
              </a:spcBef>
              <a:spcAft>
                <a:spcPts val="0"/>
              </a:spcAft>
              <a:buSzPts val="1400"/>
              <a:buAutoNum type="arabicPeriod"/>
              <a:defRPr/>
            </a:lvl4pPr>
            <a:lvl5pPr marL="2286000" lvl="4" indent="-317500" rtl="0">
              <a:lnSpc>
                <a:spcPct val="100000"/>
              </a:lnSpc>
              <a:spcBef>
                <a:spcPts val="1600"/>
              </a:spcBef>
              <a:spcAft>
                <a:spcPts val="0"/>
              </a:spcAft>
              <a:buSzPts val="1400"/>
              <a:buAutoNum type="alphaLcPeriod"/>
              <a:defRPr/>
            </a:lvl5pPr>
            <a:lvl6pPr marL="2743200" lvl="5" indent="-317500" rtl="0">
              <a:lnSpc>
                <a:spcPct val="100000"/>
              </a:lnSpc>
              <a:spcBef>
                <a:spcPts val="1600"/>
              </a:spcBef>
              <a:spcAft>
                <a:spcPts val="0"/>
              </a:spcAft>
              <a:buSzPts val="1400"/>
              <a:buAutoNum type="romanLcPeriod"/>
              <a:defRPr/>
            </a:lvl6pPr>
            <a:lvl7pPr marL="3200400" lvl="6" indent="-317500" rtl="0">
              <a:lnSpc>
                <a:spcPct val="100000"/>
              </a:lnSpc>
              <a:spcBef>
                <a:spcPts val="1600"/>
              </a:spcBef>
              <a:spcAft>
                <a:spcPts val="0"/>
              </a:spcAft>
              <a:buSzPts val="1400"/>
              <a:buAutoNum type="arabicPeriod"/>
              <a:defRPr/>
            </a:lvl7pPr>
            <a:lvl8pPr marL="3657600" lvl="7" indent="-317500" rtl="0">
              <a:lnSpc>
                <a:spcPct val="100000"/>
              </a:lnSpc>
              <a:spcBef>
                <a:spcPts val="1600"/>
              </a:spcBef>
              <a:spcAft>
                <a:spcPts val="0"/>
              </a:spcAft>
              <a:buSzPts val="1400"/>
              <a:buAutoNum type="alphaLcPeriod"/>
              <a:defRPr/>
            </a:lvl8pPr>
            <a:lvl9pPr marL="4114800" lvl="8" indent="-317500"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6"/>
        <p:cNvGrpSpPr/>
        <p:nvPr/>
      </p:nvGrpSpPr>
      <p:grpSpPr>
        <a:xfrm>
          <a:off x="0" y="0"/>
          <a:ext cx="0" cy="0"/>
          <a:chOff x="0" y="0"/>
          <a:chExt cx="0" cy="0"/>
        </a:xfrm>
      </p:grpSpPr>
      <p:sp>
        <p:nvSpPr>
          <p:cNvPr id="127" name="Google Shape;127;p5"/>
          <p:cNvSpPr/>
          <p:nvPr/>
        </p:nvSpPr>
        <p:spPr>
          <a:xfrm rot="5400000">
            <a:off x="2345225" y="-1157218"/>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5400000">
            <a:off x="4987725" y="973920"/>
            <a:ext cx="1823700" cy="651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5"/>
          <p:cNvGrpSpPr/>
          <p:nvPr/>
        </p:nvGrpSpPr>
        <p:grpSpPr>
          <a:xfrm rot="-5400000">
            <a:off x="7661788" y="304268"/>
            <a:ext cx="1129770" cy="1173854"/>
            <a:chOff x="11" y="583339"/>
            <a:chExt cx="1129770" cy="1173854"/>
          </a:xfrm>
        </p:grpSpPr>
        <p:sp>
          <p:nvSpPr>
            <p:cNvPr id="130" name="Google Shape;130;p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1" name="Google Shape;131;p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2" name="Google Shape;132;p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3" name="Google Shape;133;p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4" name="Google Shape;134;p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5" name="Google Shape;135;p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6" name="Google Shape;136;p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7" name="Google Shape;137;p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8" name="Google Shape;138;p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9" name="Google Shape;139;p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0" name="Google Shape;140;p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1" name="Google Shape;141;p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2" name="Google Shape;142;p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3" name="Google Shape;143;p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4" name="Google Shape;144;p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5" name="Google Shape;145;p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6" name="Google Shape;146;p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7" name="Google Shape;147;p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8" name="Google Shape;148;p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9" name="Google Shape;149;p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0" name="Google Shape;150;p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1" name="Google Shape;151;p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2" name="Google Shape;152;p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3" name="Google Shape;153;p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4" name="Google Shape;154;p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55" name="Google Shape;155;p5"/>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6" name="Google Shape;156;p5"/>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57" name="Google Shape;157;p5"/>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5"/>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9" name="Google Shape;15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0"/>
        <p:cNvGrpSpPr/>
        <p:nvPr/>
      </p:nvGrpSpPr>
      <p:grpSpPr>
        <a:xfrm>
          <a:off x="0" y="0"/>
          <a:ext cx="0" cy="0"/>
          <a:chOff x="0" y="0"/>
          <a:chExt cx="0" cy="0"/>
        </a:xfrm>
      </p:grpSpPr>
      <p:sp>
        <p:nvSpPr>
          <p:cNvPr id="161" name="Google Shape;16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2" name="Google Shape;162;p6"/>
          <p:cNvGrpSpPr/>
          <p:nvPr/>
        </p:nvGrpSpPr>
        <p:grpSpPr>
          <a:xfrm rot="-5400000">
            <a:off x="332988" y="295378"/>
            <a:ext cx="1129770" cy="1173854"/>
            <a:chOff x="11" y="583339"/>
            <a:chExt cx="1129770" cy="1173854"/>
          </a:xfrm>
        </p:grpSpPr>
        <p:sp>
          <p:nvSpPr>
            <p:cNvPr id="163" name="Google Shape;163;p6"/>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4" name="Google Shape;164;p6"/>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5" name="Google Shape;165;p6"/>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6" name="Google Shape;166;p6"/>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7" name="Google Shape;167;p6"/>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8" name="Google Shape;168;p6"/>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9" name="Google Shape;169;p6"/>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0" name="Google Shape;170;p6"/>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1" name="Google Shape;171;p6"/>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2" name="Google Shape;172;p6"/>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3" name="Google Shape;173;p6"/>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4" name="Google Shape;174;p6"/>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5" name="Google Shape;175;p6"/>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6" name="Google Shape;176;p6"/>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7" name="Google Shape;177;p6"/>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8" name="Google Shape;178;p6"/>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9" name="Google Shape;179;p6"/>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0" name="Google Shape;180;p6"/>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1" name="Google Shape;181;p6"/>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2" name="Google Shape;182;p6"/>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3" name="Google Shape;183;p6"/>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4" name="Google Shape;184;p6"/>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5" name="Google Shape;185;p6"/>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6" name="Google Shape;186;p6"/>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87" name="Google Shape;187;p6"/>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8"/>
        <p:cNvGrpSpPr/>
        <p:nvPr/>
      </p:nvGrpSpPr>
      <p:grpSpPr>
        <a:xfrm>
          <a:off x="0" y="0"/>
          <a:ext cx="0" cy="0"/>
          <a:chOff x="0" y="0"/>
          <a:chExt cx="0" cy="0"/>
        </a:xfrm>
      </p:grpSpPr>
      <p:sp>
        <p:nvSpPr>
          <p:cNvPr id="189" name="Google Shape;189;p7"/>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7"/>
          <p:cNvGrpSpPr/>
          <p:nvPr/>
        </p:nvGrpSpPr>
        <p:grpSpPr>
          <a:xfrm rot="-5400000">
            <a:off x="7661788" y="304268"/>
            <a:ext cx="1129770" cy="1173854"/>
            <a:chOff x="11" y="583339"/>
            <a:chExt cx="1129770" cy="1173854"/>
          </a:xfrm>
        </p:grpSpPr>
        <p:sp>
          <p:nvSpPr>
            <p:cNvPr id="191" name="Google Shape;191;p7"/>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2" name="Google Shape;192;p7"/>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3" name="Google Shape;193;p7"/>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4" name="Google Shape;194;p7"/>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5" name="Google Shape;195;p7"/>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6" name="Google Shape;196;p7"/>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7" name="Google Shape;197;p7"/>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8" name="Google Shape;198;p7"/>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9" name="Google Shape;199;p7"/>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0" name="Google Shape;200;p7"/>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1" name="Google Shape;201;p7"/>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2" name="Google Shape;202;p7"/>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3" name="Google Shape;203;p7"/>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4" name="Google Shape;204;p7"/>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5" name="Google Shape;205;p7"/>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6" name="Google Shape;206;p7"/>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7" name="Google Shape;207;p7"/>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8" name="Google Shape;208;p7"/>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9" name="Google Shape;209;p7"/>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0" name="Google Shape;210;p7"/>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1" name="Google Shape;211;p7"/>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2" name="Google Shape;212;p7"/>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3" name="Google Shape;213;p7"/>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4" name="Google Shape;214;p7"/>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15" name="Google Shape;215;p7"/>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216" name="Google Shape;216;p7"/>
          <p:cNvSpPr txBox="1">
            <a:spLocks noGrp="1"/>
          </p:cNvSpPr>
          <p:nvPr>
            <p:ph type="title"/>
          </p:nvPr>
        </p:nvSpPr>
        <p:spPr>
          <a:xfrm>
            <a:off x="1602450" y="1456075"/>
            <a:ext cx="5939100" cy="543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7"/>
          <p:cNvSpPr txBox="1">
            <a:spLocks noGrp="1"/>
          </p:cNvSpPr>
          <p:nvPr>
            <p:ph type="subTitle" idx="1"/>
          </p:nvPr>
        </p:nvSpPr>
        <p:spPr>
          <a:xfrm>
            <a:off x="1602450" y="1999350"/>
            <a:ext cx="5939100" cy="172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8"/>
        <p:cNvGrpSpPr/>
        <p:nvPr/>
      </p:nvGrpSpPr>
      <p:grpSpPr>
        <a:xfrm>
          <a:off x="0" y="0"/>
          <a:ext cx="0" cy="0"/>
          <a:chOff x="0" y="0"/>
          <a:chExt cx="0" cy="0"/>
        </a:xfrm>
      </p:grpSpPr>
      <p:sp>
        <p:nvSpPr>
          <p:cNvPr id="219" name="Google Shape;219;p8"/>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1" name="Google Shape;221;p8"/>
          <p:cNvGrpSpPr/>
          <p:nvPr/>
        </p:nvGrpSpPr>
        <p:grpSpPr>
          <a:xfrm rot="-5400000">
            <a:off x="348315" y="3682261"/>
            <a:ext cx="1129770" cy="1173854"/>
            <a:chOff x="11" y="583339"/>
            <a:chExt cx="1129770" cy="1173854"/>
          </a:xfrm>
        </p:grpSpPr>
        <p:sp>
          <p:nvSpPr>
            <p:cNvPr id="222" name="Google Shape;222;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3" name="Google Shape;223;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4" name="Google Shape;224;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5" name="Google Shape;225;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6" name="Google Shape;226;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7" name="Google Shape;227;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8" name="Google Shape;228;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29" name="Google Shape;229;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0" name="Google Shape;230;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1" name="Google Shape;231;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2" name="Google Shape;232;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3" name="Google Shape;233;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4" name="Google Shape;234;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5" name="Google Shape;235;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6" name="Google Shape;236;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7" name="Google Shape;237;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8" name="Google Shape;238;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39" name="Google Shape;239;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0" name="Google Shape;240;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1" name="Google Shape;241;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2" name="Google Shape;242;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3" name="Google Shape;243;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4" name="Google Shape;244;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5" name="Google Shape;245;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6" name="Google Shape;246;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247" name="Google Shape;247;p8"/>
          <p:cNvGrpSpPr/>
          <p:nvPr/>
        </p:nvGrpSpPr>
        <p:grpSpPr>
          <a:xfrm rot="-5400000">
            <a:off x="7661788" y="304268"/>
            <a:ext cx="1129770" cy="1173854"/>
            <a:chOff x="11" y="583339"/>
            <a:chExt cx="1129770" cy="1173854"/>
          </a:xfrm>
        </p:grpSpPr>
        <p:sp>
          <p:nvSpPr>
            <p:cNvPr id="248" name="Google Shape;248;p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9" name="Google Shape;249;p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0" name="Google Shape;250;p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 name="Google Shape;251;p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2" name="Google Shape;252;p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3" name="Google Shape;253;p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4" name="Google Shape;254;p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5" name="Google Shape;255;p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6" name="Google Shape;256;p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7" name="Google Shape;257;p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8" name="Google Shape;258;p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 name="Google Shape;259;p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 name="Google Shape;260;p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1" name="Google Shape;261;p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2" name="Google Shape;262;p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3" name="Google Shape;263;p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4" name="Google Shape;264;p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5" name="Google Shape;265;p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6" name="Google Shape;266;p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7" name="Google Shape;267;p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8" name="Google Shape;268;p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9" name="Google Shape;269;p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0" name="Google Shape;270;p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2" name="Google Shape;272;p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9"/>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9"/>
          <p:cNvGrpSpPr/>
          <p:nvPr/>
        </p:nvGrpSpPr>
        <p:grpSpPr>
          <a:xfrm rot="-5400000">
            <a:off x="7661788" y="304268"/>
            <a:ext cx="1129770" cy="1173854"/>
            <a:chOff x="11" y="583339"/>
            <a:chExt cx="1129770" cy="1173854"/>
          </a:xfrm>
        </p:grpSpPr>
        <p:sp>
          <p:nvSpPr>
            <p:cNvPr id="276" name="Google Shape;276;p9"/>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7" name="Google Shape;277;p9"/>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8" name="Google Shape;278;p9"/>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9" name="Google Shape;279;p9"/>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0" name="Google Shape;280;p9"/>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9"/>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2" name="Google Shape;282;p9"/>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3" name="Google Shape;283;p9"/>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4" name="Google Shape;284;p9"/>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5" name="Google Shape;285;p9"/>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6" name="Google Shape;286;p9"/>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7" name="Google Shape;287;p9"/>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8" name="Google Shape;288;p9"/>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9" name="Google Shape;289;p9"/>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0" name="Google Shape;290;p9"/>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1" name="Google Shape;291;p9"/>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2" name="Google Shape;292;p9"/>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3" name="Google Shape;293;p9"/>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4" name="Google Shape;294;p9"/>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5" name="Google Shape;295;p9"/>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6" name="Google Shape;296;p9"/>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7" name="Google Shape;297;p9"/>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8" name="Google Shape;298;p9"/>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9" name="Google Shape;299;p9"/>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00" name="Google Shape;300;p9"/>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301" name="Google Shape;301;p9"/>
          <p:cNvSpPr txBox="1">
            <a:spLocks noGrp="1"/>
          </p:cNvSpPr>
          <p:nvPr>
            <p:ph type="title"/>
          </p:nvPr>
        </p:nvSpPr>
        <p:spPr>
          <a:xfrm>
            <a:off x="702175" y="1281300"/>
            <a:ext cx="4387800" cy="186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2" name="Google Shape;302;p9"/>
          <p:cNvSpPr txBox="1">
            <a:spLocks noGrp="1"/>
          </p:cNvSpPr>
          <p:nvPr>
            <p:ph type="subTitle" idx="1"/>
          </p:nvPr>
        </p:nvSpPr>
        <p:spPr>
          <a:xfrm>
            <a:off x="702175" y="3148800"/>
            <a:ext cx="4387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3"/>
        <p:cNvGrpSpPr/>
        <p:nvPr/>
      </p:nvGrpSpPr>
      <p:grpSpPr>
        <a:xfrm>
          <a:off x="0" y="0"/>
          <a:ext cx="0" cy="0"/>
          <a:chOff x="0" y="0"/>
          <a:chExt cx="0" cy="0"/>
        </a:xfrm>
      </p:grpSpPr>
      <p:sp>
        <p:nvSpPr>
          <p:cNvPr id="304" name="Google Shape;304;p10"/>
          <p:cNvSpPr txBox="1">
            <a:spLocks noGrp="1"/>
          </p:cNvSpPr>
          <p:nvPr>
            <p:ph type="title"/>
          </p:nvPr>
        </p:nvSpPr>
        <p:spPr>
          <a:xfrm>
            <a:off x="713225" y="3966775"/>
            <a:ext cx="7717500" cy="6378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078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marL="914400" lvl="1"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marL="1371600" lvl="2"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marL="1828800" lvl="3"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marL="2286000" lvl="4"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marL="2743200" lvl="5"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marL="3200400" lvl="6"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marL="3657600" lvl="7"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marL="4114800" lvl="8" indent="-3175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ccgurek/Data-400-Final-Project"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81"/>
        <p:cNvGrpSpPr/>
        <p:nvPr/>
      </p:nvGrpSpPr>
      <p:grpSpPr>
        <a:xfrm>
          <a:off x="0" y="0"/>
          <a:ext cx="0" cy="0"/>
          <a:chOff x="0" y="0"/>
          <a:chExt cx="0" cy="0"/>
        </a:xfrm>
      </p:grpSpPr>
      <p:sp>
        <p:nvSpPr>
          <p:cNvPr id="982" name="Google Shape;982;p32"/>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p>
            <a:r>
              <a:rPr lang="en"/>
              <a:t>Dance Injury Analysis</a:t>
            </a:r>
          </a:p>
        </p:txBody>
      </p:sp>
      <p:sp>
        <p:nvSpPr>
          <p:cNvPr id="983" name="Google Shape;983;p32"/>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p>
            <a:pPr marL="0" indent="0"/>
            <a:r>
              <a:rPr lang="en"/>
              <a:t>Christine </a:t>
            </a:r>
            <a:r>
              <a:rPr lang="en" err="1"/>
              <a:t>Gurek</a:t>
            </a:r>
            <a:r>
              <a:rPr lang="en"/>
              <a:t> and Heidi Beardsley</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0A42-9ADC-0DA1-E037-774DBD52DC13}"/>
              </a:ext>
            </a:extLst>
          </p:cNvPr>
          <p:cNvSpPr>
            <a:spLocks noGrp="1"/>
          </p:cNvSpPr>
          <p:nvPr>
            <p:ph type="title"/>
          </p:nvPr>
        </p:nvSpPr>
        <p:spPr>
          <a:xfrm>
            <a:off x="3088132" y="98993"/>
            <a:ext cx="2967737" cy="894376"/>
          </a:xfrm>
        </p:spPr>
        <p:txBody>
          <a:bodyPr/>
          <a:lstStyle/>
          <a:p>
            <a:r>
              <a:rPr lang="en-US"/>
              <a:t>EDA</a:t>
            </a:r>
          </a:p>
        </p:txBody>
      </p:sp>
      <p:pic>
        <p:nvPicPr>
          <p:cNvPr id="3" name="Picture 2" descr="A graph with numbers and a bar&#10;&#10;Description automatically generated">
            <a:extLst>
              <a:ext uri="{FF2B5EF4-FFF2-40B4-BE49-F238E27FC236}">
                <a16:creationId xmlns:a16="http://schemas.microsoft.com/office/drawing/2014/main" id="{2E3C3A49-5A13-17A8-4C72-3E91B382D84E}"/>
              </a:ext>
            </a:extLst>
          </p:cNvPr>
          <p:cNvPicPr>
            <a:picLocks noChangeAspect="1"/>
          </p:cNvPicPr>
          <p:nvPr/>
        </p:nvPicPr>
        <p:blipFill>
          <a:blip r:embed="rId3"/>
          <a:stretch>
            <a:fillRect/>
          </a:stretch>
        </p:blipFill>
        <p:spPr>
          <a:xfrm>
            <a:off x="-1460" y="1431081"/>
            <a:ext cx="3097675" cy="2278766"/>
          </a:xfrm>
          <a:prstGeom prst="rect">
            <a:avLst/>
          </a:prstGeom>
        </p:spPr>
      </p:pic>
      <p:pic>
        <p:nvPicPr>
          <p:cNvPr id="4" name="Picture 3" descr="A graph with a number of blue squares&#10;&#10;Description automatically generated">
            <a:extLst>
              <a:ext uri="{FF2B5EF4-FFF2-40B4-BE49-F238E27FC236}">
                <a16:creationId xmlns:a16="http://schemas.microsoft.com/office/drawing/2014/main" id="{4C91C164-3A2C-FA6B-5072-35A85E072D53}"/>
              </a:ext>
            </a:extLst>
          </p:cNvPr>
          <p:cNvPicPr>
            <a:picLocks noChangeAspect="1"/>
          </p:cNvPicPr>
          <p:nvPr/>
        </p:nvPicPr>
        <p:blipFill>
          <a:blip r:embed="rId4"/>
          <a:stretch>
            <a:fillRect/>
          </a:stretch>
        </p:blipFill>
        <p:spPr>
          <a:xfrm>
            <a:off x="3091244" y="2473267"/>
            <a:ext cx="3203534" cy="2319518"/>
          </a:xfrm>
          <a:prstGeom prst="rect">
            <a:avLst/>
          </a:prstGeom>
        </p:spPr>
      </p:pic>
      <p:pic>
        <p:nvPicPr>
          <p:cNvPr id="5" name="Picture 4" descr="A diagram of a diagram with blue dots&#10;&#10;Description automatically generated">
            <a:extLst>
              <a:ext uri="{FF2B5EF4-FFF2-40B4-BE49-F238E27FC236}">
                <a16:creationId xmlns:a16="http://schemas.microsoft.com/office/drawing/2014/main" id="{6E327A84-B2BC-42FF-F85B-78EB63DE81DA}"/>
              </a:ext>
            </a:extLst>
          </p:cNvPr>
          <p:cNvPicPr>
            <a:picLocks noChangeAspect="1"/>
          </p:cNvPicPr>
          <p:nvPr/>
        </p:nvPicPr>
        <p:blipFill>
          <a:blip r:embed="rId5"/>
          <a:stretch>
            <a:fillRect/>
          </a:stretch>
        </p:blipFill>
        <p:spPr>
          <a:xfrm>
            <a:off x="6233811" y="1834507"/>
            <a:ext cx="2912239" cy="2255617"/>
          </a:xfrm>
          <a:prstGeom prst="rect">
            <a:avLst/>
          </a:prstGeom>
        </p:spPr>
      </p:pic>
      <p:sp>
        <p:nvSpPr>
          <p:cNvPr id="6" name="TextBox 5">
            <a:extLst>
              <a:ext uri="{FF2B5EF4-FFF2-40B4-BE49-F238E27FC236}">
                <a16:creationId xmlns:a16="http://schemas.microsoft.com/office/drawing/2014/main" id="{9F64421B-D406-5BFE-97A3-370CA20A2B19}"/>
              </a:ext>
            </a:extLst>
          </p:cNvPr>
          <p:cNvSpPr txBox="1"/>
          <p:nvPr/>
        </p:nvSpPr>
        <p:spPr>
          <a:xfrm>
            <a:off x="485279" y="106288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accent2"/>
                </a:solidFill>
              </a:rPr>
              <a:t>Diagnosis vs Frequency</a:t>
            </a:r>
          </a:p>
        </p:txBody>
      </p:sp>
      <p:sp>
        <p:nvSpPr>
          <p:cNvPr id="7" name="TextBox 6">
            <a:extLst>
              <a:ext uri="{FF2B5EF4-FFF2-40B4-BE49-F238E27FC236}">
                <a16:creationId xmlns:a16="http://schemas.microsoft.com/office/drawing/2014/main" id="{040B0B4F-DA02-F5D9-F23C-33367DA39082}"/>
              </a:ext>
            </a:extLst>
          </p:cNvPr>
          <p:cNvSpPr txBox="1"/>
          <p:nvPr/>
        </p:nvSpPr>
        <p:spPr>
          <a:xfrm>
            <a:off x="3766808" y="21056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accent2"/>
                </a:solidFill>
              </a:rPr>
              <a:t>Age vs Frequency</a:t>
            </a:r>
          </a:p>
        </p:txBody>
      </p:sp>
      <p:sp>
        <p:nvSpPr>
          <p:cNvPr id="8" name="TextBox 7">
            <a:extLst>
              <a:ext uri="{FF2B5EF4-FFF2-40B4-BE49-F238E27FC236}">
                <a16:creationId xmlns:a16="http://schemas.microsoft.com/office/drawing/2014/main" id="{9F9D8398-1B27-483D-11E1-9BD9BE591B60}"/>
              </a:ext>
            </a:extLst>
          </p:cNvPr>
          <p:cNvSpPr txBox="1"/>
          <p:nvPr/>
        </p:nvSpPr>
        <p:spPr>
          <a:xfrm>
            <a:off x="6650674" y="146800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accent2"/>
                </a:solidFill>
              </a:rPr>
              <a:t>Diagnosis vs Age</a:t>
            </a:r>
          </a:p>
        </p:txBody>
      </p:sp>
    </p:spTree>
    <p:extLst>
      <p:ext uri="{BB962C8B-B14F-4D97-AF65-F5344CB8AC3E}">
        <p14:creationId xmlns:p14="http://schemas.microsoft.com/office/powerpoint/2010/main" val="2573352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EF8D-E745-FEE4-83F7-D0934C81A746}"/>
              </a:ext>
            </a:extLst>
          </p:cNvPr>
          <p:cNvSpPr>
            <a:spLocks noGrp="1"/>
          </p:cNvSpPr>
          <p:nvPr>
            <p:ph type="title"/>
          </p:nvPr>
        </p:nvSpPr>
        <p:spPr>
          <a:xfrm>
            <a:off x="950779" y="-352735"/>
            <a:ext cx="7396499" cy="2529300"/>
          </a:xfrm>
        </p:spPr>
        <p:txBody>
          <a:bodyPr/>
          <a:lstStyle/>
          <a:p>
            <a:r>
              <a:rPr lang="en-US" sz="5400"/>
              <a:t>Model- Specific</a:t>
            </a:r>
            <a:br>
              <a:rPr lang="en-US" sz="5400"/>
            </a:br>
            <a:r>
              <a:rPr lang="en-US" sz="5400"/>
              <a:t>EDA</a:t>
            </a:r>
          </a:p>
        </p:txBody>
      </p:sp>
      <p:pic>
        <p:nvPicPr>
          <p:cNvPr id="3" name="Picture 2" descr="A screenshot of a computer&#10;&#10;Description automatically generated">
            <a:extLst>
              <a:ext uri="{FF2B5EF4-FFF2-40B4-BE49-F238E27FC236}">
                <a16:creationId xmlns:a16="http://schemas.microsoft.com/office/drawing/2014/main" id="{2F370726-977C-5605-AE9B-B959C86BE554}"/>
              </a:ext>
            </a:extLst>
          </p:cNvPr>
          <p:cNvPicPr>
            <a:picLocks noChangeAspect="1"/>
          </p:cNvPicPr>
          <p:nvPr/>
        </p:nvPicPr>
        <p:blipFill>
          <a:blip r:embed="rId3"/>
          <a:stretch>
            <a:fillRect/>
          </a:stretch>
        </p:blipFill>
        <p:spPr>
          <a:xfrm>
            <a:off x="1694276" y="1803833"/>
            <a:ext cx="3238107" cy="2281030"/>
          </a:xfrm>
          <a:prstGeom prst="rect">
            <a:avLst/>
          </a:prstGeom>
        </p:spPr>
      </p:pic>
      <p:sp>
        <p:nvSpPr>
          <p:cNvPr id="7" name="Subtitle 2">
            <a:extLst>
              <a:ext uri="{FF2B5EF4-FFF2-40B4-BE49-F238E27FC236}">
                <a16:creationId xmlns:a16="http://schemas.microsoft.com/office/drawing/2014/main" id="{16F58445-C189-A90F-4192-F662360D9FF5}"/>
              </a:ext>
            </a:extLst>
          </p:cNvPr>
          <p:cNvSpPr txBox="1">
            <a:spLocks/>
          </p:cNvSpPr>
          <p:nvPr/>
        </p:nvSpPr>
        <p:spPr>
          <a:xfrm>
            <a:off x="5023033" y="2010630"/>
            <a:ext cx="3868900" cy="5631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64 = sprain/strain</a:t>
            </a:r>
            <a:endParaRPr lang="en-US" sz="1600">
              <a:solidFill>
                <a:schemeClr val="accent2"/>
              </a:solidFil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71 = other</a:t>
            </a:r>
            <a:endParaRPr lang="en-US" sz="1600">
              <a:solidFill>
                <a:schemeClr val="accent2"/>
              </a:solidFill>
              <a:latin typeface="Questrial"/>
              <a:ea typeface="Questrial"/>
              <a:cs typeface="Questria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57 = fracture</a:t>
            </a:r>
            <a:endParaRPr lang="en-US" sz="1600">
              <a:solidFill>
                <a:schemeClr val="accent2"/>
              </a:solidFill>
              <a:latin typeface="Questrial"/>
              <a:ea typeface="Questrial"/>
              <a:cs typeface="Questria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53 = contusions/ abrasions</a:t>
            </a:r>
            <a:endParaRPr lang="en-US" sz="1600">
              <a:solidFill>
                <a:schemeClr val="accent2"/>
              </a:solidFill>
              <a:latin typeface="Questrial"/>
              <a:ea typeface="Questrial"/>
              <a:cs typeface="Questria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55 = dislocation</a:t>
            </a:r>
            <a:endParaRPr lang="en-US" sz="1600">
              <a:solidFill>
                <a:schemeClr val="accent2"/>
              </a:solidFill>
              <a:latin typeface="Questrial"/>
              <a:ea typeface="Questrial"/>
              <a:cs typeface="Questrial"/>
            </a:endParaRPr>
          </a:p>
          <a:p>
            <a:pPr marL="457200" indent="-342900">
              <a:buClr>
                <a:schemeClr val="accent2"/>
              </a:buClr>
              <a:buSzPts val="1800"/>
              <a:buFont typeface="Arial"/>
              <a:buChar char="•"/>
            </a:pPr>
            <a:r>
              <a:rPr lang="en-US" sz="1600">
                <a:solidFill>
                  <a:schemeClr val="accent2"/>
                </a:solidFill>
                <a:latin typeface="Questrial"/>
                <a:ea typeface="Questrial"/>
                <a:cs typeface="Questrial"/>
                <a:sym typeface="Questrial"/>
              </a:rPr>
              <a:t>62 = internal injury</a:t>
            </a:r>
            <a:endParaRPr lang="en-US" sz="1600">
              <a:solidFill>
                <a:schemeClr val="accent2"/>
              </a:solidFill>
              <a:latin typeface="Questrial"/>
              <a:ea typeface="Questrial"/>
              <a:cs typeface="Questrial"/>
            </a:endParaRPr>
          </a:p>
        </p:txBody>
      </p:sp>
    </p:spTree>
    <p:extLst>
      <p:ext uri="{BB962C8B-B14F-4D97-AF65-F5344CB8AC3E}">
        <p14:creationId xmlns:p14="http://schemas.microsoft.com/office/powerpoint/2010/main" val="3916868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EF8D-E745-FEE4-83F7-D0934C81A746}"/>
              </a:ext>
            </a:extLst>
          </p:cNvPr>
          <p:cNvSpPr>
            <a:spLocks noGrp="1"/>
          </p:cNvSpPr>
          <p:nvPr>
            <p:ph type="title"/>
          </p:nvPr>
        </p:nvSpPr>
        <p:spPr>
          <a:xfrm>
            <a:off x="950779" y="-352735"/>
            <a:ext cx="7396499" cy="2529300"/>
          </a:xfrm>
        </p:spPr>
        <p:txBody>
          <a:bodyPr/>
          <a:lstStyle/>
          <a:p>
            <a:r>
              <a:rPr lang="en-US" sz="5400"/>
              <a:t>Model- Specific</a:t>
            </a:r>
            <a:br>
              <a:rPr lang="en-US" sz="5400"/>
            </a:br>
            <a:r>
              <a:rPr lang="en-US" sz="5400"/>
              <a:t>EDA</a:t>
            </a:r>
          </a:p>
        </p:txBody>
      </p:sp>
      <p:pic>
        <p:nvPicPr>
          <p:cNvPr id="8" name="Picture 7" descr="A graph of injury injuries&#10;&#10;Description automatically generated">
            <a:extLst>
              <a:ext uri="{FF2B5EF4-FFF2-40B4-BE49-F238E27FC236}">
                <a16:creationId xmlns:a16="http://schemas.microsoft.com/office/drawing/2014/main" id="{E2E4E0B2-BC9E-B50B-1B04-A4566B02DED6}"/>
              </a:ext>
            </a:extLst>
          </p:cNvPr>
          <p:cNvPicPr>
            <a:picLocks noChangeAspect="1"/>
          </p:cNvPicPr>
          <p:nvPr/>
        </p:nvPicPr>
        <p:blipFill>
          <a:blip r:embed="rId3"/>
          <a:stretch>
            <a:fillRect/>
          </a:stretch>
        </p:blipFill>
        <p:spPr>
          <a:xfrm>
            <a:off x="282523" y="1692767"/>
            <a:ext cx="3998904" cy="2780227"/>
          </a:xfrm>
          <a:prstGeom prst="rect">
            <a:avLst/>
          </a:prstGeom>
        </p:spPr>
      </p:pic>
      <p:pic>
        <p:nvPicPr>
          <p:cNvPr id="9" name="Picture 8" descr="A graph of injury injuries&#10;&#10;Description automatically generated">
            <a:extLst>
              <a:ext uri="{FF2B5EF4-FFF2-40B4-BE49-F238E27FC236}">
                <a16:creationId xmlns:a16="http://schemas.microsoft.com/office/drawing/2014/main" id="{5F8929ED-5E9D-2D15-2ABA-707D3154DD11}"/>
              </a:ext>
            </a:extLst>
          </p:cNvPr>
          <p:cNvPicPr>
            <a:picLocks noChangeAspect="1"/>
          </p:cNvPicPr>
          <p:nvPr/>
        </p:nvPicPr>
        <p:blipFill>
          <a:blip r:embed="rId4"/>
          <a:stretch>
            <a:fillRect/>
          </a:stretch>
        </p:blipFill>
        <p:spPr>
          <a:xfrm>
            <a:off x="4954809" y="1692767"/>
            <a:ext cx="3902974" cy="2804375"/>
          </a:xfrm>
          <a:prstGeom prst="rect">
            <a:avLst/>
          </a:prstGeom>
        </p:spPr>
      </p:pic>
    </p:spTree>
    <p:extLst>
      <p:ext uri="{BB962C8B-B14F-4D97-AF65-F5344CB8AC3E}">
        <p14:creationId xmlns:p14="http://schemas.microsoft.com/office/powerpoint/2010/main" val="3616576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2F491C-3528-01AD-55D9-4940A5664ABD}"/>
              </a:ext>
            </a:extLst>
          </p:cNvPr>
          <p:cNvPicPr>
            <a:picLocks noChangeAspect="1"/>
          </p:cNvPicPr>
          <p:nvPr/>
        </p:nvPicPr>
        <p:blipFill>
          <a:blip r:embed="rId3"/>
          <a:stretch>
            <a:fillRect/>
          </a:stretch>
        </p:blipFill>
        <p:spPr>
          <a:xfrm>
            <a:off x="1715456" y="517569"/>
            <a:ext cx="5713088" cy="4108360"/>
          </a:xfrm>
          <a:prstGeom prst="rect">
            <a:avLst/>
          </a:prstGeom>
        </p:spPr>
      </p:pic>
    </p:spTree>
    <p:extLst>
      <p:ext uri="{BB962C8B-B14F-4D97-AF65-F5344CB8AC3E}">
        <p14:creationId xmlns:p14="http://schemas.microsoft.com/office/powerpoint/2010/main" val="1480279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AC88-6199-7386-12F2-2AD72D4A0A91}"/>
              </a:ext>
            </a:extLst>
          </p:cNvPr>
          <p:cNvSpPr>
            <a:spLocks noGrp="1"/>
          </p:cNvSpPr>
          <p:nvPr>
            <p:ph type="title"/>
          </p:nvPr>
        </p:nvSpPr>
        <p:spPr>
          <a:xfrm>
            <a:off x="-1196252" y="281086"/>
            <a:ext cx="4360200" cy="531900"/>
          </a:xfrm>
        </p:spPr>
        <p:txBody>
          <a:bodyPr/>
          <a:lstStyle/>
          <a:p>
            <a:r>
              <a:rPr lang="en-US"/>
              <a:t>LDA</a:t>
            </a:r>
          </a:p>
        </p:txBody>
      </p:sp>
      <p:sp>
        <p:nvSpPr>
          <p:cNvPr id="3" name="Subtitle 2">
            <a:extLst>
              <a:ext uri="{FF2B5EF4-FFF2-40B4-BE49-F238E27FC236}">
                <a16:creationId xmlns:a16="http://schemas.microsoft.com/office/drawing/2014/main" id="{0F1F8002-9647-F1E5-E202-0DFB8763C6F7}"/>
              </a:ext>
            </a:extLst>
          </p:cNvPr>
          <p:cNvSpPr>
            <a:spLocks noGrp="1"/>
          </p:cNvSpPr>
          <p:nvPr>
            <p:ph type="subTitle" idx="1"/>
          </p:nvPr>
        </p:nvSpPr>
        <p:spPr>
          <a:xfrm>
            <a:off x="1996200" y="2449620"/>
            <a:ext cx="5151600" cy="1477500"/>
          </a:xfrm>
        </p:spPr>
        <p:txBody>
          <a:bodyPr/>
          <a:lstStyle/>
          <a:p>
            <a:pPr>
              <a:buFont typeface="Arial"/>
              <a:buChar char="•"/>
            </a:pPr>
            <a:r>
              <a:rPr lang="en-US"/>
              <a:t>What can we gather from this?</a:t>
            </a:r>
          </a:p>
          <a:p>
            <a:pPr lvl="1">
              <a:buSzPts val="1800"/>
              <a:buFont typeface="Courier New"/>
              <a:buChar char="o"/>
            </a:pPr>
            <a:r>
              <a:rPr lang="en-US"/>
              <a:t>Fell, neck , shoulder, back</a:t>
            </a:r>
          </a:p>
          <a:p>
            <a:pPr lvl="1">
              <a:buSzPts val="1800"/>
              <a:buFont typeface="Courier New"/>
              <a:buChar char="o"/>
            </a:pPr>
            <a:r>
              <a:rPr lang="en-US"/>
              <a:t>Twisted, ankle</a:t>
            </a:r>
          </a:p>
          <a:p>
            <a:pPr lvl="1">
              <a:buSzPts val="1800"/>
              <a:buFont typeface="Courier New"/>
              <a:buChar char="o"/>
            </a:pPr>
            <a:r>
              <a:rPr lang="en-US"/>
              <a:t>Fell, elbow, foot</a:t>
            </a:r>
          </a:p>
          <a:p>
            <a:pPr lvl="1">
              <a:buSzPts val="1800"/>
              <a:buFont typeface="Courier New"/>
              <a:buChar char="o"/>
            </a:pPr>
            <a:r>
              <a:rPr lang="en-US"/>
              <a:t>Hit, hip, head, chest</a:t>
            </a:r>
          </a:p>
          <a:p>
            <a:pPr lvl="1">
              <a:buSzPts val="1800"/>
              <a:buFont typeface="Courier New"/>
              <a:buChar char="o"/>
            </a:pPr>
            <a:r>
              <a:rPr lang="en-US"/>
              <a:t>Pop, knee</a:t>
            </a:r>
          </a:p>
        </p:txBody>
      </p:sp>
      <p:pic>
        <p:nvPicPr>
          <p:cNvPr id="4" name="Picture 3" descr="A close-up of some words&#10;&#10;Description automatically generated">
            <a:extLst>
              <a:ext uri="{FF2B5EF4-FFF2-40B4-BE49-F238E27FC236}">
                <a16:creationId xmlns:a16="http://schemas.microsoft.com/office/drawing/2014/main" id="{58BC9BB2-1343-F80F-9CD5-C25954FAAEE7}"/>
              </a:ext>
            </a:extLst>
          </p:cNvPr>
          <p:cNvPicPr>
            <a:picLocks noChangeAspect="1"/>
          </p:cNvPicPr>
          <p:nvPr/>
        </p:nvPicPr>
        <p:blipFill>
          <a:blip r:embed="rId3"/>
          <a:stretch>
            <a:fillRect/>
          </a:stretch>
        </p:blipFill>
        <p:spPr>
          <a:xfrm>
            <a:off x="2097911" y="1147341"/>
            <a:ext cx="6177988" cy="852187"/>
          </a:xfrm>
          <a:prstGeom prst="rect">
            <a:avLst/>
          </a:prstGeom>
        </p:spPr>
      </p:pic>
    </p:spTree>
    <p:extLst>
      <p:ext uri="{BB962C8B-B14F-4D97-AF65-F5344CB8AC3E}">
        <p14:creationId xmlns:p14="http://schemas.microsoft.com/office/powerpoint/2010/main" val="2143834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words&#10;&#10;Description automatically generated">
            <a:extLst>
              <a:ext uri="{FF2B5EF4-FFF2-40B4-BE49-F238E27FC236}">
                <a16:creationId xmlns:a16="http://schemas.microsoft.com/office/drawing/2014/main" id="{8511987B-1785-097A-ED54-503844F56840}"/>
              </a:ext>
            </a:extLst>
          </p:cNvPr>
          <p:cNvPicPr>
            <a:picLocks noChangeAspect="1"/>
          </p:cNvPicPr>
          <p:nvPr/>
        </p:nvPicPr>
        <p:blipFill>
          <a:blip r:embed="rId2"/>
          <a:stretch>
            <a:fillRect/>
          </a:stretch>
        </p:blipFill>
        <p:spPr>
          <a:xfrm>
            <a:off x="5533496" y="-772"/>
            <a:ext cx="3609975" cy="1744620"/>
          </a:xfrm>
          <a:prstGeom prst="rect">
            <a:avLst/>
          </a:prstGeom>
        </p:spPr>
      </p:pic>
      <p:pic>
        <p:nvPicPr>
          <p:cNvPr id="7" name="Picture 6" descr="A close up of a text&#10;&#10;Description automatically generated">
            <a:extLst>
              <a:ext uri="{FF2B5EF4-FFF2-40B4-BE49-F238E27FC236}">
                <a16:creationId xmlns:a16="http://schemas.microsoft.com/office/drawing/2014/main" id="{2839B654-5F80-CCAE-DF68-22E9EB55370B}"/>
              </a:ext>
            </a:extLst>
          </p:cNvPr>
          <p:cNvPicPr>
            <a:picLocks noChangeAspect="1"/>
          </p:cNvPicPr>
          <p:nvPr/>
        </p:nvPicPr>
        <p:blipFill>
          <a:blip r:embed="rId3"/>
          <a:stretch>
            <a:fillRect/>
          </a:stretch>
        </p:blipFill>
        <p:spPr>
          <a:xfrm>
            <a:off x="5457825" y="3189933"/>
            <a:ext cx="3686175" cy="1935456"/>
          </a:xfrm>
          <a:prstGeom prst="rect">
            <a:avLst/>
          </a:prstGeom>
        </p:spPr>
      </p:pic>
      <p:pic>
        <p:nvPicPr>
          <p:cNvPr id="6" name="Picture 5" descr="A close up of a word&#10;&#10;Description automatically generated">
            <a:extLst>
              <a:ext uri="{FF2B5EF4-FFF2-40B4-BE49-F238E27FC236}">
                <a16:creationId xmlns:a16="http://schemas.microsoft.com/office/drawing/2014/main" id="{671D6DE6-3012-3B6F-EC83-D21E86CBF0A6}"/>
              </a:ext>
            </a:extLst>
          </p:cNvPr>
          <p:cNvPicPr>
            <a:picLocks noChangeAspect="1"/>
          </p:cNvPicPr>
          <p:nvPr/>
        </p:nvPicPr>
        <p:blipFill>
          <a:blip r:embed="rId4"/>
          <a:stretch>
            <a:fillRect/>
          </a:stretch>
        </p:blipFill>
        <p:spPr>
          <a:xfrm>
            <a:off x="1058" y="3123848"/>
            <a:ext cx="3814763" cy="1998836"/>
          </a:xfrm>
          <a:prstGeom prst="rect">
            <a:avLst/>
          </a:prstGeom>
        </p:spPr>
      </p:pic>
      <p:pic>
        <p:nvPicPr>
          <p:cNvPr id="8" name="Picture 7" descr="A close up of words&#10;&#10;Description automatically generated">
            <a:extLst>
              <a:ext uri="{FF2B5EF4-FFF2-40B4-BE49-F238E27FC236}">
                <a16:creationId xmlns:a16="http://schemas.microsoft.com/office/drawing/2014/main" id="{5FFB1BEC-9FB4-EB9E-2C9A-D2B9227497A5}"/>
              </a:ext>
            </a:extLst>
          </p:cNvPr>
          <p:cNvPicPr>
            <a:picLocks noChangeAspect="1"/>
          </p:cNvPicPr>
          <p:nvPr/>
        </p:nvPicPr>
        <p:blipFill>
          <a:blip r:embed="rId5"/>
          <a:stretch>
            <a:fillRect/>
          </a:stretch>
        </p:blipFill>
        <p:spPr>
          <a:xfrm>
            <a:off x="2888192" y="1709087"/>
            <a:ext cx="3371851" cy="1725857"/>
          </a:xfrm>
          <a:prstGeom prst="rect">
            <a:avLst/>
          </a:prstGeom>
        </p:spPr>
      </p:pic>
      <p:pic>
        <p:nvPicPr>
          <p:cNvPr id="4" name="Picture 3" descr="A close up of words&#10;&#10;Description automatically generated">
            <a:extLst>
              <a:ext uri="{FF2B5EF4-FFF2-40B4-BE49-F238E27FC236}">
                <a16:creationId xmlns:a16="http://schemas.microsoft.com/office/drawing/2014/main" id="{F4089AFE-EBEF-586A-082C-3CC376F4E420}"/>
              </a:ext>
            </a:extLst>
          </p:cNvPr>
          <p:cNvPicPr>
            <a:picLocks noChangeAspect="1"/>
          </p:cNvPicPr>
          <p:nvPr/>
        </p:nvPicPr>
        <p:blipFill>
          <a:blip r:embed="rId6"/>
          <a:stretch>
            <a:fillRect/>
          </a:stretch>
        </p:blipFill>
        <p:spPr>
          <a:xfrm>
            <a:off x="-1058" y="1633"/>
            <a:ext cx="3543300" cy="1832941"/>
          </a:xfrm>
          <a:prstGeom prst="rect">
            <a:avLst/>
          </a:prstGeom>
        </p:spPr>
      </p:pic>
    </p:spTree>
    <p:extLst>
      <p:ext uri="{BB962C8B-B14F-4D97-AF65-F5344CB8AC3E}">
        <p14:creationId xmlns:p14="http://schemas.microsoft.com/office/powerpoint/2010/main" val="4131327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7182-CB37-3FC3-DEB4-CB74A5E526BE}"/>
              </a:ext>
            </a:extLst>
          </p:cNvPr>
          <p:cNvSpPr>
            <a:spLocks noGrp="1"/>
          </p:cNvSpPr>
          <p:nvPr>
            <p:ph type="title"/>
          </p:nvPr>
        </p:nvSpPr>
        <p:spPr>
          <a:xfrm>
            <a:off x="3323" y="758542"/>
            <a:ext cx="1810431" cy="531900"/>
          </a:xfrm>
        </p:spPr>
        <p:txBody>
          <a:bodyPr/>
          <a:lstStyle/>
          <a:p>
            <a:r>
              <a:rPr lang="en-US"/>
              <a:t>Where Are Dancers Being Injured?</a:t>
            </a:r>
          </a:p>
        </p:txBody>
      </p:sp>
      <p:pic>
        <p:nvPicPr>
          <p:cNvPr id="4" name="Picture 3" descr="A drawing of a person dancing&#10;&#10;Description automatically generated">
            <a:extLst>
              <a:ext uri="{FF2B5EF4-FFF2-40B4-BE49-F238E27FC236}">
                <a16:creationId xmlns:a16="http://schemas.microsoft.com/office/drawing/2014/main" id="{E71007F6-005D-8460-69C2-D23AA271567B}"/>
              </a:ext>
            </a:extLst>
          </p:cNvPr>
          <p:cNvPicPr>
            <a:picLocks noChangeAspect="1"/>
          </p:cNvPicPr>
          <p:nvPr/>
        </p:nvPicPr>
        <p:blipFill>
          <a:blip r:embed="rId3"/>
          <a:srcRect l="4871" r="3383" b="2343"/>
          <a:stretch/>
        </p:blipFill>
        <p:spPr>
          <a:xfrm>
            <a:off x="2879944" y="259373"/>
            <a:ext cx="5266609" cy="4629746"/>
          </a:xfrm>
          <a:prstGeom prst="rect">
            <a:avLst/>
          </a:prstGeom>
        </p:spPr>
      </p:pic>
    </p:spTree>
    <p:extLst>
      <p:ext uri="{BB962C8B-B14F-4D97-AF65-F5344CB8AC3E}">
        <p14:creationId xmlns:p14="http://schemas.microsoft.com/office/powerpoint/2010/main" val="269294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CBE2-1707-EAC1-1915-5F350550EA8F}"/>
              </a:ext>
            </a:extLst>
          </p:cNvPr>
          <p:cNvSpPr>
            <a:spLocks noGrp="1"/>
          </p:cNvSpPr>
          <p:nvPr>
            <p:ph type="title"/>
          </p:nvPr>
        </p:nvSpPr>
        <p:spPr>
          <a:xfrm>
            <a:off x="765004" y="290441"/>
            <a:ext cx="5939100" cy="543300"/>
          </a:xfrm>
        </p:spPr>
        <p:txBody>
          <a:bodyPr/>
          <a:lstStyle/>
          <a:p>
            <a:r>
              <a:rPr lang="en-US" sz="4000"/>
              <a:t>Models</a:t>
            </a:r>
          </a:p>
        </p:txBody>
      </p:sp>
      <p:sp>
        <p:nvSpPr>
          <p:cNvPr id="3" name="Subtitle 2">
            <a:extLst>
              <a:ext uri="{FF2B5EF4-FFF2-40B4-BE49-F238E27FC236}">
                <a16:creationId xmlns:a16="http://schemas.microsoft.com/office/drawing/2014/main" id="{BE6BA363-2ABD-1F1C-7A2D-0D668B7F3286}"/>
              </a:ext>
            </a:extLst>
          </p:cNvPr>
          <p:cNvSpPr>
            <a:spLocks noGrp="1"/>
          </p:cNvSpPr>
          <p:nvPr>
            <p:ph type="subTitle" idx="1"/>
          </p:nvPr>
        </p:nvSpPr>
        <p:spPr>
          <a:xfrm>
            <a:off x="1369933" y="1924701"/>
            <a:ext cx="5939100" cy="1725300"/>
          </a:xfrm>
        </p:spPr>
        <p:txBody>
          <a:bodyPr/>
          <a:lstStyle/>
          <a:p>
            <a:pPr marL="114300" indent="0"/>
            <a:r>
              <a:rPr lang="en-US"/>
              <a:t>Decision tree and SVM models using age, body part, treatment month, and treatment year to predict sprain/strain and fracture injuries.</a:t>
            </a:r>
          </a:p>
          <a:p>
            <a:pPr marL="114300" indent="0"/>
            <a:endParaRPr lang="en-US"/>
          </a:p>
          <a:p>
            <a:pPr marL="114300" indent="0"/>
            <a:r>
              <a:rPr lang="en-US"/>
              <a:t>In order to properly run these models, we also transformed the Diagnosis column into a binary format</a:t>
            </a:r>
          </a:p>
          <a:p>
            <a:pPr marL="114300" indent="0"/>
            <a:endParaRPr lang="en-US"/>
          </a:p>
          <a:p>
            <a:pPr marL="114300" indent="0"/>
            <a:r>
              <a:rPr lang="en-US"/>
              <a:t>We also split the treatment dates into months and years.</a:t>
            </a:r>
          </a:p>
        </p:txBody>
      </p:sp>
    </p:spTree>
    <p:extLst>
      <p:ext uri="{BB962C8B-B14F-4D97-AF65-F5344CB8AC3E}">
        <p14:creationId xmlns:p14="http://schemas.microsoft.com/office/powerpoint/2010/main" val="1745052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952B-C3D0-9259-21E7-E36D3B5349D4}"/>
              </a:ext>
            </a:extLst>
          </p:cNvPr>
          <p:cNvSpPr>
            <a:spLocks noGrp="1"/>
          </p:cNvSpPr>
          <p:nvPr>
            <p:ph type="title"/>
          </p:nvPr>
        </p:nvSpPr>
        <p:spPr>
          <a:xfrm>
            <a:off x="-1254125" y="555985"/>
            <a:ext cx="4360200" cy="531900"/>
          </a:xfrm>
        </p:spPr>
        <p:txBody>
          <a:bodyPr/>
          <a:lstStyle/>
          <a:p>
            <a:r>
              <a:rPr lang="en-US"/>
              <a:t>Decision Tree</a:t>
            </a:r>
            <a:br>
              <a:rPr lang="en-US"/>
            </a:br>
            <a:r>
              <a:rPr lang="en-US"/>
              <a:t>(Strain/Sprain)</a:t>
            </a:r>
          </a:p>
        </p:txBody>
      </p:sp>
      <p:pic>
        <p:nvPicPr>
          <p:cNvPr id="4" name="Picture 3">
            <a:extLst>
              <a:ext uri="{FF2B5EF4-FFF2-40B4-BE49-F238E27FC236}">
                <a16:creationId xmlns:a16="http://schemas.microsoft.com/office/drawing/2014/main" id="{B7CD9C2B-E50E-D73A-CCB3-2D34ED608144}"/>
              </a:ext>
            </a:extLst>
          </p:cNvPr>
          <p:cNvPicPr>
            <a:picLocks noChangeAspect="1"/>
          </p:cNvPicPr>
          <p:nvPr/>
        </p:nvPicPr>
        <p:blipFill>
          <a:blip r:embed="rId3"/>
          <a:stretch>
            <a:fillRect/>
          </a:stretch>
        </p:blipFill>
        <p:spPr>
          <a:xfrm>
            <a:off x="3106685" y="143394"/>
            <a:ext cx="4362450" cy="1570691"/>
          </a:xfrm>
          <a:prstGeom prst="rect">
            <a:avLst/>
          </a:prstGeom>
        </p:spPr>
      </p:pic>
      <p:pic>
        <p:nvPicPr>
          <p:cNvPr id="5" name="Picture 4" descr="A graph of lines and dots&#10;&#10;Description automatically generated">
            <a:extLst>
              <a:ext uri="{FF2B5EF4-FFF2-40B4-BE49-F238E27FC236}">
                <a16:creationId xmlns:a16="http://schemas.microsoft.com/office/drawing/2014/main" id="{40003C19-478A-536F-90AA-F69DFAA28091}"/>
              </a:ext>
            </a:extLst>
          </p:cNvPr>
          <p:cNvPicPr>
            <a:picLocks noChangeAspect="1"/>
          </p:cNvPicPr>
          <p:nvPr/>
        </p:nvPicPr>
        <p:blipFill>
          <a:blip r:embed="rId4"/>
          <a:stretch>
            <a:fillRect/>
          </a:stretch>
        </p:blipFill>
        <p:spPr>
          <a:xfrm>
            <a:off x="2776485" y="1920803"/>
            <a:ext cx="5022850" cy="2959733"/>
          </a:xfrm>
          <a:prstGeom prst="rect">
            <a:avLst/>
          </a:prstGeom>
        </p:spPr>
      </p:pic>
    </p:spTree>
    <p:extLst>
      <p:ext uri="{BB962C8B-B14F-4D97-AF65-F5344CB8AC3E}">
        <p14:creationId xmlns:p14="http://schemas.microsoft.com/office/powerpoint/2010/main" val="23451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4F94-3F31-EBDE-A6FF-B800BA97BB02}"/>
              </a:ext>
            </a:extLst>
          </p:cNvPr>
          <p:cNvSpPr>
            <a:spLocks noGrp="1"/>
          </p:cNvSpPr>
          <p:nvPr>
            <p:ph type="title"/>
          </p:nvPr>
        </p:nvSpPr>
        <p:spPr>
          <a:xfrm>
            <a:off x="-220671" y="268685"/>
            <a:ext cx="2363091" cy="531900"/>
          </a:xfrm>
        </p:spPr>
        <p:txBody>
          <a:bodyPr/>
          <a:lstStyle/>
          <a:p>
            <a:r>
              <a:rPr lang="en-US"/>
              <a:t>Feature Importances</a:t>
            </a:r>
            <a:br>
              <a:rPr lang="en-US"/>
            </a:br>
            <a:r>
              <a:rPr lang="en-US"/>
              <a:t>(Sprain/Strain)</a:t>
            </a:r>
          </a:p>
        </p:txBody>
      </p:sp>
      <p:pic>
        <p:nvPicPr>
          <p:cNvPr id="4" name="Picture 3">
            <a:extLst>
              <a:ext uri="{FF2B5EF4-FFF2-40B4-BE49-F238E27FC236}">
                <a16:creationId xmlns:a16="http://schemas.microsoft.com/office/drawing/2014/main" id="{07B9F23C-7768-A879-6DBD-858334CF6640}"/>
              </a:ext>
            </a:extLst>
          </p:cNvPr>
          <p:cNvPicPr>
            <a:picLocks noChangeAspect="1"/>
          </p:cNvPicPr>
          <p:nvPr/>
        </p:nvPicPr>
        <p:blipFill>
          <a:blip r:embed="rId3"/>
          <a:stretch>
            <a:fillRect/>
          </a:stretch>
        </p:blipFill>
        <p:spPr>
          <a:xfrm>
            <a:off x="3149600" y="157370"/>
            <a:ext cx="4572000" cy="1133061"/>
          </a:xfrm>
          <a:prstGeom prst="rect">
            <a:avLst/>
          </a:prstGeom>
        </p:spPr>
      </p:pic>
      <p:pic>
        <p:nvPicPr>
          <p:cNvPr id="5" name="Picture 4" descr="A graph of blue rectangular objects&#10;&#10;Description automatically generated">
            <a:extLst>
              <a:ext uri="{FF2B5EF4-FFF2-40B4-BE49-F238E27FC236}">
                <a16:creationId xmlns:a16="http://schemas.microsoft.com/office/drawing/2014/main" id="{C4E09C96-0ADC-8E39-15D9-AF1FC425DB36}"/>
              </a:ext>
            </a:extLst>
          </p:cNvPr>
          <p:cNvPicPr>
            <a:picLocks noChangeAspect="1"/>
          </p:cNvPicPr>
          <p:nvPr/>
        </p:nvPicPr>
        <p:blipFill>
          <a:blip r:embed="rId4"/>
          <a:stretch>
            <a:fillRect/>
          </a:stretch>
        </p:blipFill>
        <p:spPr>
          <a:xfrm>
            <a:off x="3020814" y="1441450"/>
            <a:ext cx="4829573" cy="3524250"/>
          </a:xfrm>
          <a:prstGeom prst="rect">
            <a:avLst/>
          </a:prstGeom>
        </p:spPr>
      </p:pic>
    </p:spTree>
    <p:extLst>
      <p:ext uri="{BB962C8B-B14F-4D97-AF65-F5344CB8AC3E}">
        <p14:creationId xmlns:p14="http://schemas.microsoft.com/office/powerpoint/2010/main" val="9519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3"/>
        <p:cNvGrpSpPr/>
        <p:nvPr/>
      </p:nvGrpSpPr>
      <p:grpSpPr>
        <a:xfrm>
          <a:off x="0" y="0"/>
          <a:ext cx="0" cy="0"/>
          <a:chOff x="0" y="0"/>
          <a:chExt cx="0" cy="0"/>
        </a:xfrm>
      </p:grpSpPr>
      <p:sp>
        <p:nvSpPr>
          <p:cNvPr id="1024" name="Google Shape;1024;p36"/>
          <p:cNvSpPr txBox="1">
            <a:spLocks noGrp="1"/>
          </p:cNvSpPr>
          <p:nvPr>
            <p:ph type="title"/>
          </p:nvPr>
        </p:nvSpPr>
        <p:spPr>
          <a:xfrm>
            <a:off x="1602450" y="1284010"/>
            <a:ext cx="5939100" cy="543300"/>
          </a:xfrm>
          <a:prstGeom prst="rect">
            <a:avLst/>
          </a:prstGeom>
        </p:spPr>
        <p:txBody>
          <a:bodyPr spcFirstLastPara="1" wrap="square" lIns="91425" tIns="91425" rIns="91425" bIns="91425" anchor="t" anchorCtr="0">
            <a:noAutofit/>
          </a:bodyPr>
          <a:lstStyle/>
          <a:p>
            <a:r>
              <a:rPr lang="en"/>
              <a:t>Research Question</a:t>
            </a:r>
            <a:endParaRPr/>
          </a:p>
        </p:txBody>
      </p:sp>
      <p:sp>
        <p:nvSpPr>
          <p:cNvPr id="1025" name="Google Shape;1025;p36"/>
          <p:cNvSpPr txBox="1">
            <a:spLocks noGrp="1"/>
          </p:cNvSpPr>
          <p:nvPr>
            <p:ph type="subTitle" idx="1"/>
          </p:nvPr>
        </p:nvSpPr>
        <p:spPr>
          <a:xfrm>
            <a:off x="1602450" y="2033856"/>
            <a:ext cx="6633691" cy="1744634"/>
          </a:xfrm>
          <a:prstGeom prst="rect">
            <a:avLst/>
          </a:prstGeom>
        </p:spPr>
        <p:txBody>
          <a:bodyPr spcFirstLastPara="1" wrap="square" lIns="91425" tIns="91425" rIns="91425" bIns="91425" anchor="ctr" anchorCtr="0">
            <a:noAutofit/>
          </a:bodyPr>
          <a:lstStyle/>
          <a:p>
            <a:pPr marL="0" indent="0"/>
            <a:r>
              <a:rPr lang="en" sz="2800"/>
              <a:t>At what age are dancers most vulnerable to injury?</a:t>
            </a:r>
            <a:endParaRPr lang="en-US"/>
          </a:p>
          <a:p>
            <a:pPr marL="285750" indent="-285750" algn="l">
              <a:buSzPts val="1800"/>
              <a:buFont typeface="Arial"/>
              <a:buChar char="•"/>
            </a:pPr>
            <a:endParaRPr lang="en" sz="1100"/>
          </a:p>
          <a:p>
            <a:pPr marL="742950" lvl="1" indent="-285750" algn="l">
              <a:buSzPts val="1800"/>
              <a:buFont typeface="Courier New"/>
              <a:buChar char="o"/>
            </a:pPr>
            <a:r>
              <a:rPr lang="en" sz="1600"/>
              <a:t>When should injury prevention education begin for dancers?</a:t>
            </a:r>
          </a:p>
          <a:p>
            <a:pPr marL="742950" lvl="1" indent="-285750" algn="l">
              <a:buSzPts val="1800"/>
              <a:buFont typeface="Courier New"/>
              <a:buChar char="o"/>
            </a:pPr>
            <a:r>
              <a:rPr lang="en" sz="1600"/>
              <a:t>Can we use age to predict sprain and/or fracture injuries?</a:t>
            </a:r>
          </a:p>
          <a:p>
            <a:pPr marL="742950" lvl="1" indent="-285750" algn="l">
              <a:buSzPts val="1800"/>
              <a:buFont typeface="Courier New"/>
              <a:buChar char="o"/>
            </a:pPr>
            <a:r>
              <a:rPr lang="en" sz="1600"/>
              <a:t>What is the most common ways dancers are being injured?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CA99-9B61-BCC0-1B9E-190D1461CF98}"/>
              </a:ext>
            </a:extLst>
          </p:cNvPr>
          <p:cNvSpPr>
            <a:spLocks noGrp="1"/>
          </p:cNvSpPr>
          <p:nvPr>
            <p:ph type="title"/>
          </p:nvPr>
        </p:nvSpPr>
        <p:spPr>
          <a:xfrm>
            <a:off x="-1270670" y="539881"/>
            <a:ext cx="4360200" cy="531900"/>
          </a:xfrm>
        </p:spPr>
        <p:txBody>
          <a:bodyPr/>
          <a:lstStyle/>
          <a:p>
            <a:r>
              <a:rPr lang="en-US"/>
              <a:t>SVM </a:t>
            </a:r>
            <a:br>
              <a:rPr lang="en-US"/>
            </a:br>
            <a:r>
              <a:rPr lang="en-US"/>
              <a:t>(Strain/Sprain)</a:t>
            </a:r>
          </a:p>
        </p:txBody>
      </p:sp>
      <p:pic>
        <p:nvPicPr>
          <p:cNvPr id="4" name="Picture 3">
            <a:extLst>
              <a:ext uri="{FF2B5EF4-FFF2-40B4-BE49-F238E27FC236}">
                <a16:creationId xmlns:a16="http://schemas.microsoft.com/office/drawing/2014/main" id="{D7135EF4-1C62-6E05-A6CF-5801DE39970F}"/>
              </a:ext>
            </a:extLst>
          </p:cNvPr>
          <p:cNvPicPr>
            <a:picLocks noChangeAspect="1"/>
          </p:cNvPicPr>
          <p:nvPr/>
        </p:nvPicPr>
        <p:blipFill>
          <a:blip r:embed="rId3"/>
          <a:stretch>
            <a:fillRect/>
          </a:stretch>
        </p:blipFill>
        <p:spPr>
          <a:xfrm>
            <a:off x="2867548" y="1740044"/>
            <a:ext cx="4953000" cy="1663970"/>
          </a:xfrm>
          <a:prstGeom prst="rect">
            <a:avLst/>
          </a:prstGeom>
        </p:spPr>
      </p:pic>
    </p:spTree>
    <p:extLst>
      <p:ext uri="{BB962C8B-B14F-4D97-AF65-F5344CB8AC3E}">
        <p14:creationId xmlns:p14="http://schemas.microsoft.com/office/powerpoint/2010/main" val="292492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DD23-49A6-694D-C145-8EB6C73F77C6}"/>
              </a:ext>
            </a:extLst>
          </p:cNvPr>
          <p:cNvSpPr>
            <a:spLocks noGrp="1"/>
          </p:cNvSpPr>
          <p:nvPr>
            <p:ph type="title"/>
          </p:nvPr>
        </p:nvSpPr>
        <p:spPr>
          <a:xfrm>
            <a:off x="-1225943" y="311281"/>
            <a:ext cx="4360200" cy="531900"/>
          </a:xfrm>
        </p:spPr>
        <p:txBody>
          <a:bodyPr/>
          <a:lstStyle/>
          <a:p>
            <a:r>
              <a:rPr lang="en-US"/>
              <a:t>Decision Tree</a:t>
            </a:r>
            <a:br>
              <a:rPr lang="en-US"/>
            </a:br>
            <a:r>
              <a:rPr lang="en-US"/>
              <a:t>(Fracture)</a:t>
            </a:r>
          </a:p>
        </p:txBody>
      </p:sp>
      <p:pic>
        <p:nvPicPr>
          <p:cNvPr id="4" name="Picture 3" descr="A screenshot of a graph&#10;&#10;Description automatically generated">
            <a:extLst>
              <a:ext uri="{FF2B5EF4-FFF2-40B4-BE49-F238E27FC236}">
                <a16:creationId xmlns:a16="http://schemas.microsoft.com/office/drawing/2014/main" id="{4BC9F233-6893-B7B1-D3F9-E28CC92C6761}"/>
              </a:ext>
            </a:extLst>
          </p:cNvPr>
          <p:cNvPicPr>
            <a:picLocks noChangeAspect="1"/>
          </p:cNvPicPr>
          <p:nvPr/>
        </p:nvPicPr>
        <p:blipFill>
          <a:blip r:embed="rId2"/>
          <a:stretch>
            <a:fillRect/>
          </a:stretch>
        </p:blipFill>
        <p:spPr>
          <a:xfrm>
            <a:off x="3214327" y="210066"/>
            <a:ext cx="4291094" cy="1471182"/>
          </a:xfrm>
          <a:prstGeom prst="rect">
            <a:avLst/>
          </a:prstGeom>
        </p:spPr>
      </p:pic>
      <p:pic>
        <p:nvPicPr>
          <p:cNvPr id="5" name="Picture 4">
            <a:extLst>
              <a:ext uri="{FF2B5EF4-FFF2-40B4-BE49-F238E27FC236}">
                <a16:creationId xmlns:a16="http://schemas.microsoft.com/office/drawing/2014/main" id="{7A41E933-DCF1-30D8-2D48-F0872C7D7A98}"/>
              </a:ext>
            </a:extLst>
          </p:cNvPr>
          <p:cNvPicPr>
            <a:picLocks noChangeAspect="1"/>
          </p:cNvPicPr>
          <p:nvPr/>
        </p:nvPicPr>
        <p:blipFill>
          <a:blip r:embed="rId3"/>
          <a:stretch>
            <a:fillRect/>
          </a:stretch>
        </p:blipFill>
        <p:spPr>
          <a:xfrm>
            <a:off x="2850582" y="1848116"/>
            <a:ext cx="5017576" cy="3076878"/>
          </a:xfrm>
          <a:prstGeom prst="rect">
            <a:avLst/>
          </a:prstGeom>
        </p:spPr>
      </p:pic>
    </p:spTree>
    <p:extLst>
      <p:ext uri="{BB962C8B-B14F-4D97-AF65-F5344CB8AC3E}">
        <p14:creationId xmlns:p14="http://schemas.microsoft.com/office/powerpoint/2010/main" val="3974794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9AAA-E50B-5210-A512-7C7F587671A3}"/>
              </a:ext>
            </a:extLst>
          </p:cNvPr>
          <p:cNvSpPr>
            <a:spLocks noGrp="1"/>
          </p:cNvSpPr>
          <p:nvPr>
            <p:ph type="title"/>
          </p:nvPr>
        </p:nvSpPr>
        <p:spPr>
          <a:xfrm>
            <a:off x="-220671" y="180762"/>
            <a:ext cx="2350530" cy="531900"/>
          </a:xfrm>
        </p:spPr>
        <p:txBody>
          <a:bodyPr/>
          <a:lstStyle/>
          <a:p>
            <a:r>
              <a:rPr lang="en-US"/>
              <a:t>Feature Importances</a:t>
            </a:r>
          </a:p>
        </p:txBody>
      </p:sp>
      <p:pic>
        <p:nvPicPr>
          <p:cNvPr id="4" name="Picture 3">
            <a:extLst>
              <a:ext uri="{FF2B5EF4-FFF2-40B4-BE49-F238E27FC236}">
                <a16:creationId xmlns:a16="http://schemas.microsoft.com/office/drawing/2014/main" id="{B5E2AD3F-6FAD-0354-31F0-7004EFF6FEC4}"/>
              </a:ext>
            </a:extLst>
          </p:cNvPr>
          <p:cNvPicPr>
            <a:picLocks noChangeAspect="1"/>
          </p:cNvPicPr>
          <p:nvPr/>
        </p:nvPicPr>
        <p:blipFill>
          <a:blip r:embed="rId2"/>
          <a:stretch>
            <a:fillRect/>
          </a:stretch>
        </p:blipFill>
        <p:spPr>
          <a:xfrm>
            <a:off x="3364854" y="179489"/>
            <a:ext cx="4320153" cy="1128646"/>
          </a:xfrm>
          <a:prstGeom prst="rect">
            <a:avLst/>
          </a:prstGeom>
        </p:spPr>
      </p:pic>
      <p:pic>
        <p:nvPicPr>
          <p:cNvPr id="5" name="Picture 4">
            <a:extLst>
              <a:ext uri="{FF2B5EF4-FFF2-40B4-BE49-F238E27FC236}">
                <a16:creationId xmlns:a16="http://schemas.microsoft.com/office/drawing/2014/main" id="{A5076448-470A-4ACF-84DD-0CB9DF68365F}"/>
              </a:ext>
            </a:extLst>
          </p:cNvPr>
          <p:cNvPicPr>
            <a:picLocks noChangeAspect="1"/>
          </p:cNvPicPr>
          <p:nvPr/>
        </p:nvPicPr>
        <p:blipFill>
          <a:blip r:embed="rId3"/>
          <a:stretch>
            <a:fillRect/>
          </a:stretch>
        </p:blipFill>
        <p:spPr>
          <a:xfrm>
            <a:off x="3177517" y="1566512"/>
            <a:ext cx="4694612" cy="3425125"/>
          </a:xfrm>
          <a:prstGeom prst="rect">
            <a:avLst/>
          </a:prstGeom>
        </p:spPr>
      </p:pic>
    </p:spTree>
    <p:extLst>
      <p:ext uri="{BB962C8B-B14F-4D97-AF65-F5344CB8AC3E}">
        <p14:creationId xmlns:p14="http://schemas.microsoft.com/office/powerpoint/2010/main" val="1849183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CED8-9891-3826-24C7-165DDE8693DE}"/>
              </a:ext>
            </a:extLst>
          </p:cNvPr>
          <p:cNvSpPr>
            <a:spLocks noGrp="1"/>
          </p:cNvSpPr>
          <p:nvPr>
            <p:ph type="title"/>
          </p:nvPr>
        </p:nvSpPr>
        <p:spPr>
          <a:xfrm>
            <a:off x="-1268594" y="396833"/>
            <a:ext cx="4360200" cy="531900"/>
          </a:xfrm>
        </p:spPr>
        <p:txBody>
          <a:bodyPr/>
          <a:lstStyle/>
          <a:p>
            <a:r>
              <a:rPr lang="en-US"/>
              <a:t>SVM </a:t>
            </a:r>
            <a:br>
              <a:rPr lang="en-US"/>
            </a:br>
            <a:r>
              <a:rPr lang="en-US"/>
              <a:t>(Fracture)</a:t>
            </a:r>
          </a:p>
        </p:txBody>
      </p:sp>
      <p:pic>
        <p:nvPicPr>
          <p:cNvPr id="4" name="Picture 3">
            <a:extLst>
              <a:ext uri="{FF2B5EF4-FFF2-40B4-BE49-F238E27FC236}">
                <a16:creationId xmlns:a16="http://schemas.microsoft.com/office/drawing/2014/main" id="{C675877B-B619-9056-58F0-10D62BAC07C1}"/>
              </a:ext>
            </a:extLst>
          </p:cNvPr>
          <p:cNvPicPr>
            <a:picLocks noChangeAspect="1"/>
          </p:cNvPicPr>
          <p:nvPr/>
        </p:nvPicPr>
        <p:blipFill>
          <a:blip r:embed="rId2"/>
          <a:stretch>
            <a:fillRect/>
          </a:stretch>
        </p:blipFill>
        <p:spPr>
          <a:xfrm>
            <a:off x="3091624" y="1815559"/>
            <a:ext cx="4572000" cy="1512701"/>
          </a:xfrm>
          <a:prstGeom prst="rect">
            <a:avLst/>
          </a:prstGeom>
        </p:spPr>
      </p:pic>
    </p:spTree>
    <p:extLst>
      <p:ext uri="{BB962C8B-B14F-4D97-AF65-F5344CB8AC3E}">
        <p14:creationId xmlns:p14="http://schemas.microsoft.com/office/powerpoint/2010/main" val="2565875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F9A2-3A8A-73AB-B15C-D9D8A672825D}"/>
              </a:ext>
            </a:extLst>
          </p:cNvPr>
          <p:cNvSpPr>
            <a:spLocks noGrp="1"/>
          </p:cNvSpPr>
          <p:nvPr>
            <p:ph type="title"/>
          </p:nvPr>
        </p:nvSpPr>
        <p:spPr>
          <a:xfrm>
            <a:off x="688050" y="422978"/>
            <a:ext cx="5939100" cy="543300"/>
          </a:xfrm>
        </p:spPr>
        <p:txBody>
          <a:bodyPr/>
          <a:lstStyle/>
          <a:p>
            <a:r>
              <a:rPr lang="en-US"/>
              <a:t>Conclusions</a:t>
            </a:r>
          </a:p>
        </p:txBody>
      </p:sp>
      <p:graphicFrame>
        <p:nvGraphicFramePr>
          <p:cNvPr id="4" name="Table 3">
            <a:extLst>
              <a:ext uri="{FF2B5EF4-FFF2-40B4-BE49-F238E27FC236}">
                <a16:creationId xmlns:a16="http://schemas.microsoft.com/office/drawing/2014/main" id="{D743228B-C643-745A-8B4D-7148DBFC1375}"/>
              </a:ext>
            </a:extLst>
          </p:cNvPr>
          <p:cNvGraphicFramePr>
            <a:graphicFrameLocks noGrp="1"/>
          </p:cNvGraphicFramePr>
          <p:nvPr>
            <p:extLst>
              <p:ext uri="{D42A27DB-BD31-4B8C-83A1-F6EECF244321}">
                <p14:modId xmlns:p14="http://schemas.microsoft.com/office/powerpoint/2010/main" val="3221569888"/>
              </p:ext>
            </p:extLst>
          </p:nvPr>
        </p:nvGraphicFramePr>
        <p:xfrm>
          <a:off x="1332034" y="1389184"/>
          <a:ext cx="6485264" cy="2378099"/>
        </p:xfrm>
        <a:graphic>
          <a:graphicData uri="http://schemas.openxmlformats.org/drawingml/2006/table">
            <a:tbl>
              <a:tblPr firstRow="1" bandRow="1">
                <a:tableStyleId>{9DF76A07-711F-4F39-B016-08A40E7591F6}</a:tableStyleId>
              </a:tblPr>
              <a:tblGrid>
                <a:gridCol w="3242632">
                  <a:extLst>
                    <a:ext uri="{9D8B030D-6E8A-4147-A177-3AD203B41FA5}">
                      <a16:colId xmlns:a16="http://schemas.microsoft.com/office/drawing/2014/main" val="1514017425"/>
                    </a:ext>
                  </a:extLst>
                </a:gridCol>
                <a:gridCol w="3242632">
                  <a:extLst>
                    <a:ext uri="{9D8B030D-6E8A-4147-A177-3AD203B41FA5}">
                      <a16:colId xmlns:a16="http://schemas.microsoft.com/office/drawing/2014/main" val="3865491022"/>
                    </a:ext>
                  </a:extLst>
                </a:gridCol>
              </a:tblGrid>
              <a:tr h="370840">
                <a:tc>
                  <a:txBody>
                    <a:bodyPr/>
                    <a:lstStyle/>
                    <a:p>
                      <a:pPr lvl="0">
                        <a:buNone/>
                      </a:pPr>
                      <a:r>
                        <a:rPr lang="en" sz="1600" b="0" i="0" u="none" strike="noStrike" cap="none" noProof="0">
                          <a:solidFill>
                            <a:schemeClr val="accent2"/>
                          </a:solidFill>
                          <a:latin typeface="Questrial"/>
                          <a:ea typeface="Questrial"/>
                          <a:cs typeface="Questrial"/>
                          <a:sym typeface="Questrial"/>
                        </a:rPr>
                        <a:t>At what age are dancers most vulnerable to injury?</a:t>
                      </a:r>
                      <a:endParaRPr lang="en-US" sz="1600" b="0" i="0" u="none" strike="noStrike" cap="none">
                        <a:solidFill>
                          <a:schemeClr val="accent2"/>
                        </a:solidFill>
                        <a:latin typeface="Questrial"/>
                        <a:ea typeface="Questrial"/>
                        <a:cs typeface="Questrial"/>
                        <a:sym typeface="Questrial"/>
                      </a:endParaRPr>
                    </a:p>
                  </a:txBody>
                  <a:tcPr/>
                </a:tc>
                <a:tc>
                  <a:txBody>
                    <a:bodyPr/>
                    <a:lstStyle/>
                    <a:p>
                      <a:r>
                        <a:rPr lang="en-US" sz="1600" b="0" i="0" u="none" strike="noStrike" cap="none">
                          <a:solidFill>
                            <a:schemeClr val="accent2"/>
                          </a:solidFill>
                          <a:latin typeface="Questrial"/>
                          <a:ea typeface="Questrial"/>
                          <a:cs typeface="Questrial"/>
                          <a:sym typeface="Arial"/>
                        </a:rPr>
                        <a:t>10-15, peaking at age 14</a:t>
                      </a:r>
                    </a:p>
                  </a:txBody>
                  <a:tcPr/>
                </a:tc>
                <a:extLst>
                  <a:ext uri="{0D108BD9-81ED-4DB2-BD59-A6C34878D82A}">
                    <a16:rowId xmlns:a16="http://schemas.microsoft.com/office/drawing/2014/main" val="1911974564"/>
                  </a:ext>
                </a:extLst>
              </a:tr>
              <a:tr h="370840">
                <a:tc>
                  <a:txBody>
                    <a:bodyPr/>
                    <a:lstStyle/>
                    <a:p>
                      <a:r>
                        <a:rPr lang="en-US" sz="1600" b="0" i="0" u="none" strike="noStrike" cap="none">
                          <a:solidFill>
                            <a:schemeClr val="accent2"/>
                          </a:solidFill>
                          <a:latin typeface="Questrial"/>
                          <a:ea typeface="Questrial"/>
                          <a:cs typeface="Questrial"/>
                          <a:sym typeface="Questrial"/>
                        </a:rPr>
                        <a:t>When should injury prevention begin for dancers?</a:t>
                      </a:r>
                    </a:p>
                  </a:txBody>
                  <a:tcPr/>
                </a:tc>
                <a:tc>
                  <a:txBody>
                    <a:bodyPr/>
                    <a:lstStyle/>
                    <a:p>
                      <a:r>
                        <a:rPr lang="en-US" sz="1600" b="0" i="0" u="none" strike="noStrike" cap="none">
                          <a:solidFill>
                            <a:schemeClr val="accent2"/>
                          </a:solidFill>
                          <a:latin typeface="Questrial"/>
                          <a:ea typeface="Questrial"/>
                          <a:cs typeface="Questrial"/>
                          <a:sym typeface="Arial"/>
                        </a:rPr>
                        <a:t>Early, before age 10. </a:t>
                      </a:r>
                    </a:p>
                  </a:txBody>
                  <a:tcPr/>
                </a:tc>
                <a:extLst>
                  <a:ext uri="{0D108BD9-81ED-4DB2-BD59-A6C34878D82A}">
                    <a16:rowId xmlns:a16="http://schemas.microsoft.com/office/drawing/2014/main" val="414922120"/>
                  </a:ext>
                </a:extLst>
              </a:tr>
              <a:tr h="370840">
                <a:tc>
                  <a:txBody>
                    <a:bodyPr/>
                    <a:lstStyle/>
                    <a:p>
                      <a:r>
                        <a:rPr lang="en-US" sz="1600" b="0" i="0" u="none" strike="noStrike" cap="none">
                          <a:solidFill>
                            <a:schemeClr val="accent2"/>
                          </a:solidFill>
                          <a:latin typeface="Questrial"/>
                          <a:ea typeface="Questrial"/>
                          <a:cs typeface="Questrial"/>
                          <a:sym typeface="Questrial"/>
                        </a:rPr>
                        <a:t>Can we use age to predict sprain and/or fracture injuries?</a:t>
                      </a:r>
                    </a:p>
                  </a:txBody>
                  <a:tcPr/>
                </a:tc>
                <a:tc>
                  <a:txBody>
                    <a:bodyPr/>
                    <a:lstStyle/>
                    <a:p>
                      <a:r>
                        <a:rPr lang="en-US" sz="1600" b="0" i="0" u="none" strike="noStrike" cap="none">
                          <a:solidFill>
                            <a:schemeClr val="accent2"/>
                          </a:solidFill>
                          <a:latin typeface="Questrial"/>
                          <a:ea typeface="Questrial"/>
                          <a:cs typeface="Questrial"/>
                          <a:sym typeface="Arial"/>
                        </a:rPr>
                        <a:t>Yes, age is a predictor for these common injury types.</a:t>
                      </a:r>
                    </a:p>
                  </a:txBody>
                  <a:tcPr/>
                </a:tc>
                <a:extLst>
                  <a:ext uri="{0D108BD9-81ED-4DB2-BD59-A6C34878D82A}">
                    <a16:rowId xmlns:a16="http://schemas.microsoft.com/office/drawing/2014/main" val="1919441936"/>
                  </a:ext>
                </a:extLst>
              </a:tr>
              <a:tr h="640739">
                <a:tc>
                  <a:txBody>
                    <a:bodyPr/>
                    <a:lstStyle/>
                    <a:p>
                      <a:r>
                        <a:rPr lang="en-US" sz="1600" b="0" i="0" u="none" strike="noStrike" cap="none">
                          <a:solidFill>
                            <a:schemeClr val="accent2"/>
                          </a:solidFill>
                          <a:latin typeface="Questrial"/>
                          <a:ea typeface="Questrial"/>
                          <a:cs typeface="Questrial"/>
                          <a:sym typeface="Questrial"/>
                        </a:rPr>
                        <a:t>What is the most common ways dancers are </a:t>
                      </a:r>
                      <a:r>
                        <a:rPr lang="en-US" sz="1600" b="0" i="0" u="none" strike="noStrike" cap="none">
                          <a:solidFill>
                            <a:schemeClr val="accent2"/>
                          </a:solidFill>
                          <a:latin typeface="Questrial"/>
                          <a:ea typeface="Questrial"/>
                          <a:cs typeface="Questrial"/>
                        </a:rPr>
                        <a:t>being injured</a:t>
                      </a:r>
                      <a:r>
                        <a:rPr lang="en-US" sz="1600" b="0" i="0" u="none" strike="noStrike" cap="none">
                          <a:solidFill>
                            <a:schemeClr val="accent2"/>
                          </a:solidFill>
                          <a:latin typeface="Questrial"/>
                          <a:ea typeface="Questrial"/>
                          <a:cs typeface="Questrial"/>
                          <a:sym typeface="Questrial"/>
                        </a:rPr>
                        <a:t>?</a:t>
                      </a:r>
                    </a:p>
                  </a:txBody>
                  <a:tcPr/>
                </a:tc>
                <a:tc>
                  <a:txBody>
                    <a:bodyPr/>
                    <a:lstStyle/>
                    <a:p>
                      <a:r>
                        <a:rPr lang="en-US" sz="1600" b="0" i="0" u="none" strike="noStrike" cap="none">
                          <a:solidFill>
                            <a:schemeClr val="accent2"/>
                          </a:solidFill>
                          <a:latin typeface="Questrial"/>
                          <a:ea typeface="Questrial"/>
                          <a:cs typeface="Questrial"/>
                          <a:sym typeface="Arial"/>
                        </a:rPr>
                        <a:t>Sprains, strains, fractures, falling, twisting, popping.</a:t>
                      </a:r>
                    </a:p>
                  </a:txBody>
                  <a:tcPr/>
                </a:tc>
                <a:extLst>
                  <a:ext uri="{0D108BD9-81ED-4DB2-BD59-A6C34878D82A}">
                    <a16:rowId xmlns:a16="http://schemas.microsoft.com/office/drawing/2014/main" val="84250140"/>
                  </a:ext>
                </a:extLst>
              </a:tr>
            </a:tbl>
          </a:graphicData>
        </a:graphic>
      </p:graphicFrame>
    </p:spTree>
    <p:extLst>
      <p:ext uri="{BB962C8B-B14F-4D97-AF65-F5344CB8AC3E}">
        <p14:creationId xmlns:p14="http://schemas.microsoft.com/office/powerpoint/2010/main" val="1204888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51CF6-7DD7-4853-7E12-3DF3036A5F63}"/>
              </a:ext>
            </a:extLst>
          </p:cNvPr>
          <p:cNvSpPr>
            <a:spLocks noGrp="1"/>
          </p:cNvSpPr>
          <p:nvPr>
            <p:ph type="title"/>
          </p:nvPr>
        </p:nvSpPr>
        <p:spPr>
          <a:xfrm>
            <a:off x="730670" y="380880"/>
            <a:ext cx="5939100" cy="543300"/>
          </a:xfrm>
        </p:spPr>
        <p:txBody>
          <a:bodyPr/>
          <a:lstStyle/>
          <a:p>
            <a:r>
              <a:rPr lang="en-US"/>
              <a:t>Implications for Stake Holders</a:t>
            </a:r>
          </a:p>
        </p:txBody>
      </p:sp>
      <p:sp>
        <p:nvSpPr>
          <p:cNvPr id="3" name="Subtitle 2">
            <a:extLst>
              <a:ext uri="{FF2B5EF4-FFF2-40B4-BE49-F238E27FC236}">
                <a16:creationId xmlns:a16="http://schemas.microsoft.com/office/drawing/2014/main" id="{700E51D9-07FF-9493-EFC8-5E86C09B214F}"/>
              </a:ext>
            </a:extLst>
          </p:cNvPr>
          <p:cNvSpPr>
            <a:spLocks noGrp="1"/>
          </p:cNvSpPr>
          <p:nvPr>
            <p:ph type="subTitle" idx="1"/>
          </p:nvPr>
        </p:nvSpPr>
        <p:spPr>
          <a:xfrm>
            <a:off x="1205306" y="1708757"/>
            <a:ext cx="6452481" cy="1725300"/>
          </a:xfrm>
        </p:spPr>
        <p:txBody>
          <a:bodyPr/>
          <a:lstStyle/>
          <a:p>
            <a:pPr>
              <a:buFont typeface="Arial"/>
              <a:buChar char="•"/>
            </a:pPr>
            <a:r>
              <a:rPr lang="en-US"/>
              <a:t>Dance Companies</a:t>
            </a:r>
          </a:p>
          <a:p>
            <a:pPr lvl="1" algn="l">
              <a:buSzPts val="1800"/>
              <a:buFont typeface="Courier New"/>
              <a:buChar char="o"/>
            </a:pPr>
            <a:r>
              <a:rPr lang="en-US"/>
              <a:t>Early career-ending injuries or improper injury care reduce the number of dancers available for long-term employment, increasing the liability and costs for dance companies.</a:t>
            </a:r>
          </a:p>
          <a:p>
            <a:pPr>
              <a:buFont typeface="Arial"/>
              <a:buChar char="•"/>
            </a:pPr>
            <a:r>
              <a:rPr lang="en-US"/>
              <a:t>Dance Teams</a:t>
            </a:r>
          </a:p>
          <a:p>
            <a:pPr lvl="1" algn="l">
              <a:buSzPts val="1800"/>
              <a:buFont typeface="Courier New"/>
              <a:buChar char="o"/>
            </a:pPr>
            <a:r>
              <a:rPr lang="en-US"/>
              <a:t>Injuries among team members can hinder performance and impact competition results, which are a key revenue source for dance studios.</a:t>
            </a:r>
          </a:p>
          <a:p>
            <a:pPr lvl="1" algn="l">
              <a:buSzPts val="1800"/>
              <a:buFont typeface="Courier New"/>
              <a:buChar char="o"/>
            </a:pPr>
            <a:endParaRPr lang="en-US"/>
          </a:p>
        </p:txBody>
      </p:sp>
    </p:spTree>
    <p:extLst>
      <p:ext uri="{BB962C8B-B14F-4D97-AF65-F5344CB8AC3E}">
        <p14:creationId xmlns:p14="http://schemas.microsoft.com/office/powerpoint/2010/main" val="2506064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84C5-5B46-EAF3-2E01-36065460D272}"/>
              </a:ext>
            </a:extLst>
          </p:cNvPr>
          <p:cNvSpPr>
            <a:spLocks noGrp="1"/>
          </p:cNvSpPr>
          <p:nvPr>
            <p:ph type="title"/>
          </p:nvPr>
        </p:nvSpPr>
        <p:spPr>
          <a:xfrm>
            <a:off x="730670" y="361507"/>
            <a:ext cx="5939100" cy="543300"/>
          </a:xfrm>
        </p:spPr>
        <p:txBody>
          <a:bodyPr/>
          <a:lstStyle/>
          <a:p>
            <a:r>
              <a:rPr lang="en-US"/>
              <a:t>Ethical Implications</a:t>
            </a:r>
          </a:p>
        </p:txBody>
      </p:sp>
      <p:sp>
        <p:nvSpPr>
          <p:cNvPr id="3" name="Subtitle 2">
            <a:extLst>
              <a:ext uri="{FF2B5EF4-FFF2-40B4-BE49-F238E27FC236}">
                <a16:creationId xmlns:a16="http://schemas.microsoft.com/office/drawing/2014/main" id="{34AE92C5-2E9B-47D3-DCCF-5A32F63F39A6}"/>
              </a:ext>
            </a:extLst>
          </p:cNvPr>
          <p:cNvSpPr>
            <a:spLocks noGrp="1"/>
          </p:cNvSpPr>
          <p:nvPr>
            <p:ph type="subTitle" idx="1"/>
          </p:nvPr>
        </p:nvSpPr>
        <p:spPr>
          <a:xfrm>
            <a:off x="1602450" y="1699071"/>
            <a:ext cx="5939100" cy="2219308"/>
          </a:xfrm>
        </p:spPr>
        <p:txBody>
          <a:bodyPr/>
          <a:lstStyle/>
          <a:p>
            <a:pPr>
              <a:buFont typeface="Arial"/>
              <a:buChar char="•"/>
            </a:pPr>
            <a:r>
              <a:rPr lang="en-US"/>
              <a:t>Use of Medical Data</a:t>
            </a:r>
          </a:p>
          <a:p>
            <a:pPr lvl="1" algn="l">
              <a:buSzPts val="1800"/>
              <a:buFont typeface="Courier New"/>
              <a:buChar char="o"/>
            </a:pPr>
            <a:r>
              <a:rPr lang="en-US"/>
              <a:t>This is medical data, although there are no identifying pieces of data, people may not like their data being put out in a public way like this.</a:t>
            </a:r>
          </a:p>
          <a:p>
            <a:pPr>
              <a:buFont typeface="Arial"/>
              <a:buChar char="•"/>
            </a:pPr>
            <a:r>
              <a:rPr lang="en-US"/>
              <a:t>Culture Shift</a:t>
            </a:r>
          </a:p>
          <a:p>
            <a:pPr lvl="1" algn="l">
              <a:buSzPts val="1800"/>
              <a:buFont typeface="Courier New"/>
              <a:buChar char="o"/>
            </a:pPr>
            <a:r>
              <a:rPr lang="en-US"/>
              <a:t>The "dance through the pain" mentality is common in studios. If age is linked to injury prevention education, this could help shift to healthier practices</a:t>
            </a:r>
          </a:p>
          <a:p>
            <a:pPr>
              <a:buFont typeface="Arial"/>
              <a:buChar char="•"/>
            </a:pPr>
            <a:r>
              <a:rPr lang="en-US"/>
              <a:t>Access</a:t>
            </a:r>
          </a:p>
          <a:p>
            <a:pPr lvl="1" algn="l">
              <a:buSzPts val="1800"/>
              <a:buFont typeface="Courier New"/>
              <a:buChar char="o"/>
            </a:pPr>
            <a:r>
              <a:rPr lang="en-US"/>
              <a:t>If a correlation is found, would all dance studios have access to the necessary educational resources to implement these changes?</a:t>
            </a:r>
          </a:p>
        </p:txBody>
      </p:sp>
    </p:spTree>
    <p:extLst>
      <p:ext uri="{BB962C8B-B14F-4D97-AF65-F5344CB8AC3E}">
        <p14:creationId xmlns:p14="http://schemas.microsoft.com/office/powerpoint/2010/main" val="3293313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BBCD-043E-E519-5FC7-ECCC3D45D80D}"/>
              </a:ext>
            </a:extLst>
          </p:cNvPr>
          <p:cNvSpPr>
            <a:spLocks noGrp="1"/>
          </p:cNvSpPr>
          <p:nvPr>
            <p:ph type="title"/>
          </p:nvPr>
        </p:nvSpPr>
        <p:spPr/>
        <p:txBody>
          <a:bodyPr/>
          <a:lstStyle/>
          <a:p>
            <a:r>
              <a:rPr lang="en-US"/>
              <a:t>Thank you!</a:t>
            </a:r>
            <a:br>
              <a:rPr lang="en-US"/>
            </a:br>
            <a:endParaRPr lang="en-US"/>
          </a:p>
        </p:txBody>
      </p:sp>
      <p:sp>
        <p:nvSpPr>
          <p:cNvPr id="3" name="Subtitle 2">
            <a:extLst>
              <a:ext uri="{FF2B5EF4-FFF2-40B4-BE49-F238E27FC236}">
                <a16:creationId xmlns:a16="http://schemas.microsoft.com/office/drawing/2014/main" id="{E9249F23-3434-1AC7-17B0-DEE10D88A594}"/>
              </a:ext>
            </a:extLst>
          </p:cNvPr>
          <p:cNvSpPr>
            <a:spLocks noGrp="1"/>
          </p:cNvSpPr>
          <p:nvPr>
            <p:ph type="subTitle" idx="1"/>
          </p:nvPr>
        </p:nvSpPr>
        <p:spPr/>
        <p:txBody>
          <a:bodyPr/>
          <a:lstStyle/>
          <a:p>
            <a:r>
              <a:rPr lang="en-US">
                <a:hlinkClick r:id="rId2">
                  <a:extLst>
                    <a:ext uri="{A12FA001-AC4F-418D-AE19-62706E023703}">
                      <ahyp:hlinkClr xmlns:ahyp="http://schemas.microsoft.com/office/drawing/2018/hyperlinkcolor" val="tx"/>
                    </a:ext>
                  </a:extLst>
                </a:hlinkClick>
              </a:rPr>
              <a:t>https://github.com/ccgurek/Data-400-Final-Project</a:t>
            </a:r>
          </a:p>
        </p:txBody>
      </p:sp>
    </p:spTree>
    <p:extLst>
      <p:ext uri="{BB962C8B-B14F-4D97-AF65-F5344CB8AC3E}">
        <p14:creationId xmlns:p14="http://schemas.microsoft.com/office/powerpoint/2010/main" val="3851766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29"/>
        <p:cNvGrpSpPr/>
        <p:nvPr/>
      </p:nvGrpSpPr>
      <p:grpSpPr>
        <a:xfrm>
          <a:off x="0" y="0"/>
          <a:ext cx="0" cy="0"/>
          <a:chOff x="0" y="0"/>
          <a:chExt cx="0" cy="0"/>
        </a:xfrm>
      </p:grpSpPr>
      <p:sp>
        <p:nvSpPr>
          <p:cNvPr id="1030" name="Google Shape;1030;p37"/>
          <p:cNvSpPr txBox="1">
            <a:spLocks noGrp="1"/>
          </p:cNvSpPr>
          <p:nvPr>
            <p:ph type="title"/>
          </p:nvPr>
        </p:nvSpPr>
        <p:spPr>
          <a:xfrm>
            <a:off x="-416439" y="746251"/>
            <a:ext cx="2848491" cy="538045"/>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2400"/>
              <a:t>DATA</a:t>
            </a:r>
            <a:endParaRPr lang="en-US" sz="2400"/>
          </a:p>
        </p:txBody>
      </p:sp>
      <p:sp>
        <p:nvSpPr>
          <p:cNvPr id="1031" name="Google Shape;1031;p37"/>
          <p:cNvSpPr txBox="1">
            <a:spLocks noGrp="1"/>
          </p:cNvSpPr>
          <p:nvPr>
            <p:ph type="subTitle" idx="1"/>
          </p:nvPr>
        </p:nvSpPr>
        <p:spPr>
          <a:xfrm>
            <a:off x="2430190" y="425136"/>
            <a:ext cx="6395711" cy="4286566"/>
          </a:xfrm>
          <a:prstGeom prst="rect">
            <a:avLst/>
          </a:prstGeom>
        </p:spPr>
        <p:txBody>
          <a:bodyPr spcFirstLastPara="1" wrap="square" lIns="91425" tIns="91425" rIns="91425" bIns="91425" anchor="t" anchorCtr="0">
            <a:noAutofit/>
          </a:bodyPr>
          <a:lstStyle/>
          <a:p>
            <a:pPr marL="342900" algn="l">
              <a:buFont typeface="Arial,Sans-Serif"/>
              <a:buChar char="•"/>
            </a:pPr>
            <a:r>
              <a:rPr lang="en"/>
              <a:t>NEISS Database</a:t>
            </a:r>
            <a:endParaRPr lang="en-US"/>
          </a:p>
          <a:p>
            <a:pPr marL="342900" algn="l">
              <a:buFont typeface="Arial,Sans-Serif"/>
              <a:buChar char="•"/>
            </a:pPr>
            <a:r>
              <a:rPr lang="en"/>
              <a:t>Submitted a query for dance-related injuries</a:t>
            </a:r>
          </a:p>
          <a:p>
            <a:pPr marL="342900" algn="l">
              <a:buFont typeface="Arial,Sans-Serif"/>
              <a:buChar char="•"/>
            </a:pPr>
            <a:r>
              <a:rPr lang="en"/>
              <a:t>The query returned an Excel sheet with the requested data, any Dance related injuries from the past 10 years </a:t>
            </a:r>
            <a:endParaRPr lang="en-US"/>
          </a:p>
          <a:p>
            <a:pPr marL="342900" algn="l">
              <a:buFont typeface="Arial,Sans-Serif"/>
              <a:buChar char="•"/>
            </a:pPr>
            <a:r>
              <a:rPr lang="en"/>
              <a:t>It also provided an excel sheet containing a key for the textual data that they had made into numerical data</a:t>
            </a:r>
            <a:endParaRPr lang="en-US"/>
          </a:p>
          <a:p>
            <a:pPr marL="342900" algn="l">
              <a:buFont typeface="Arial,Sans-Serif"/>
              <a:buChar char="•"/>
            </a:pPr>
            <a:r>
              <a:rPr lang="en"/>
              <a:t>We downloaded a total of 11 excel sheets: the patient reports by year and the key data file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CB5E279C-F332-1000-CC75-F0456A1C4F4A}"/>
              </a:ext>
            </a:extLst>
          </p:cNvPr>
          <p:cNvPicPr>
            <a:picLocks noChangeAspect="1"/>
          </p:cNvPicPr>
          <p:nvPr/>
        </p:nvPicPr>
        <p:blipFill>
          <a:blip r:embed="rId3"/>
          <a:srcRect l="28773" t="9225" r="29953" b="-2722"/>
          <a:stretch/>
        </p:blipFill>
        <p:spPr>
          <a:xfrm>
            <a:off x="2479253" y="1816265"/>
            <a:ext cx="2300387" cy="333036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1452AB6-BB40-549D-80EC-72CE35E92074}"/>
              </a:ext>
            </a:extLst>
          </p:cNvPr>
          <p:cNvPicPr>
            <a:picLocks noChangeAspect="1"/>
          </p:cNvPicPr>
          <p:nvPr/>
        </p:nvPicPr>
        <p:blipFill>
          <a:blip r:embed="rId4"/>
          <a:srcRect l="30924" t="8743" r="29713" b="-1083"/>
          <a:stretch/>
        </p:blipFill>
        <p:spPr>
          <a:xfrm>
            <a:off x="4784326" y="67490"/>
            <a:ext cx="1978558" cy="291412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7C53BF1-4AF0-A687-21C0-75475EACFE1E}"/>
              </a:ext>
            </a:extLst>
          </p:cNvPr>
          <p:cNvPicPr>
            <a:picLocks noChangeAspect="1"/>
          </p:cNvPicPr>
          <p:nvPr/>
        </p:nvPicPr>
        <p:blipFill>
          <a:blip r:embed="rId5"/>
          <a:srcRect l="30840" t="9264" r="29564" b="-2655"/>
          <a:stretch/>
        </p:blipFill>
        <p:spPr>
          <a:xfrm>
            <a:off x="6750434" y="1798884"/>
            <a:ext cx="2298097" cy="33450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8FDAF5F-99BB-0C6D-B270-0F6213E3ABAC}"/>
              </a:ext>
            </a:extLst>
          </p:cNvPr>
          <p:cNvPicPr>
            <a:picLocks noChangeAspect="1"/>
          </p:cNvPicPr>
          <p:nvPr/>
        </p:nvPicPr>
        <p:blipFill>
          <a:blip r:embed="rId6"/>
          <a:srcRect l="20690" t="1640" r="22988" b="-223"/>
          <a:stretch/>
        </p:blipFill>
        <p:spPr>
          <a:xfrm>
            <a:off x="91966" y="74824"/>
            <a:ext cx="2575038" cy="2913808"/>
          </a:xfrm>
          <a:prstGeom prst="rect">
            <a:avLst/>
          </a:prstGeom>
        </p:spPr>
      </p:pic>
    </p:spTree>
    <p:extLst>
      <p:ext uri="{BB962C8B-B14F-4D97-AF65-F5344CB8AC3E}">
        <p14:creationId xmlns:p14="http://schemas.microsoft.com/office/powerpoint/2010/main" val="420105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D7CC4C7-C0D7-13D6-F643-63B545790890}"/>
              </a:ext>
            </a:extLst>
          </p:cNvPr>
          <p:cNvPicPr>
            <a:picLocks noChangeAspect="1"/>
          </p:cNvPicPr>
          <p:nvPr/>
        </p:nvPicPr>
        <p:blipFill>
          <a:blip r:embed="rId3"/>
          <a:stretch>
            <a:fillRect/>
          </a:stretch>
        </p:blipFill>
        <p:spPr>
          <a:xfrm>
            <a:off x="164225" y="1132827"/>
            <a:ext cx="4243551" cy="24837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5E7192A-1BC2-068C-A37B-57519B55C4DB}"/>
              </a:ext>
            </a:extLst>
          </p:cNvPr>
          <p:cNvPicPr>
            <a:picLocks noChangeAspect="1"/>
          </p:cNvPicPr>
          <p:nvPr/>
        </p:nvPicPr>
        <p:blipFill>
          <a:blip r:embed="rId4"/>
          <a:stretch>
            <a:fillRect/>
          </a:stretch>
        </p:blipFill>
        <p:spPr>
          <a:xfrm>
            <a:off x="4749362" y="1797960"/>
            <a:ext cx="4223845" cy="24869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65"/>
        <p:cNvGrpSpPr/>
        <p:nvPr/>
      </p:nvGrpSpPr>
      <p:grpSpPr>
        <a:xfrm>
          <a:off x="0" y="0"/>
          <a:ext cx="0" cy="0"/>
          <a:chOff x="0" y="0"/>
          <a:chExt cx="0" cy="0"/>
        </a:xfrm>
      </p:grpSpPr>
      <p:sp>
        <p:nvSpPr>
          <p:cNvPr id="1066" name="Google Shape;1066;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Data Cleaning Process</a:t>
            </a:r>
            <a:endParaRPr lang="en-US"/>
          </a:p>
        </p:txBody>
      </p:sp>
      <p:sp>
        <p:nvSpPr>
          <p:cNvPr id="1069" name="Google Shape;1069;p40"/>
          <p:cNvSpPr txBox="1">
            <a:spLocks noGrp="1"/>
          </p:cNvSpPr>
          <p:nvPr>
            <p:ph type="subTitle" idx="3"/>
          </p:nvPr>
        </p:nvSpPr>
        <p:spPr>
          <a:xfrm>
            <a:off x="2419" y="1194818"/>
            <a:ext cx="6419085" cy="1936205"/>
          </a:xfrm>
          <a:prstGeom prst="rect">
            <a:avLst/>
          </a:prstGeom>
        </p:spPr>
        <p:txBody>
          <a:bodyPr spcFirstLastPara="1" wrap="square" lIns="91425" tIns="91425" rIns="91425" bIns="91425" anchor="t" anchorCtr="0">
            <a:noAutofit/>
          </a:bodyPr>
          <a:lstStyle/>
          <a:p>
            <a:pPr marL="285750" indent="-285750">
              <a:buFont typeface="Arial"/>
              <a:buChar char="•"/>
            </a:pPr>
            <a:r>
              <a:rPr lang="en"/>
              <a:t>Made copies of the excel sheets so I would still have the original files</a:t>
            </a:r>
          </a:p>
          <a:p>
            <a:pPr marL="285750" indent="-285750">
              <a:buFont typeface="Arial"/>
              <a:buChar char="•"/>
            </a:pPr>
            <a:r>
              <a:rPr lang="en"/>
              <a:t>Filtered the data in excel to only include cells that included the words "Dance Class" in the narrative column, so that it was more likely the patient was a long term dancer</a:t>
            </a:r>
          </a:p>
          <a:p>
            <a:pPr marL="285750" indent="-285750">
              <a:buFont typeface="Arial"/>
              <a:buChar char="•"/>
            </a:pPr>
            <a:r>
              <a:rPr lang="en"/>
              <a:t>Removed any unnecessary columns</a:t>
            </a:r>
          </a:p>
          <a:p>
            <a:pPr marL="285750" indent="-285750">
              <a:buFont typeface="Arial"/>
              <a:buChar char="•"/>
            </a:pPr>
            <a:endParaRPr lang="en"/>
          </a:p>
        </p:txBody>
      </p:sp>
      <p:sp>
        <p:nvSpPr>
          <p:cNvPr id="1070" name="Google Shape;1070;p40"/>
          <p:cNvSpPr txBox="1">
            <a:spLocks noGrp="1"/>
          </p:cNvSpPr>
          <p:nvPr>
            <p:ph type="subTitle" idx="4"/>
          </p:nvPr>
        </p:nvSpPr>
        <p:spPr>
          <a:xfrm>
            <a:off x="2770606" y="3654483"/>
            <a:ext cx="5649964" cy="1296900"/>
          </a:xfrm>
          <a:prstGeom prst="rect">
            <a:avLst/>
          </a:prstGeom>
        </p:spPr>
        <p:txBody>
          <a:bodyPr spcFirstLastPara="1" wrap="square" lIns="91425" tIns="91425" rIns="91425" bIns="91425" anchor="ctr" anchorCtr="0">
            <a:noAutofit/>
          </a:bodyPr>
          <a:lstStyle/>
          <a:p>
            <a:pPr marL="285750" indent="-285750">
              <a:buFont typeface="Arial"/>
              <a:buChar char="•"/>
            </a:pPr>
            <a:r>
              <a:rPr lang="en"/>
              <a:t>Converted the excel files to csv files to import them into my </a:t>
            </a:r>
            <a:r>
              <a:rPr lang="en" err="1"/>
              <a:t>Jupyter</a:t>
            </a:r>
            <a:r>
              <a:rPr lang="en"/>
              <a:t> Notebook</a:t>
            </a:r>
          </a:p>
          <a:p>
            <a:pPr marL="285750" indent="-285750">
              <a:buFont typeface="Arial"/>
              <a:buChar char="•"/>
            </a:pPr>
            <a:r>
              <a:rPr lang="en"/>
              <a:t>In </a:t>
            </a:r>
            <a:r>
              <a:rPr lang="en" err="1"/>
              <a:t>Jupyter</a:t>
            </a:r>
            <a:r>
              <a:rPr lang="en"/>
              <a:t> Notebook, we concatenated all of the files together so they were all in one data frame</a:t>
            </a:r>
          </a:p>
          <a:p>
            <a:pPr marL="0" indent="0"/>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913B-C3CB-A9AB-9EB9-B6F9B7535C54}"/>
              </a:ext>
            </a:extLst>
          </p:cNvPr>
          <p:cNvSpPr>
            <a:spLocks noGrp="1"/>
          </p:cNvSpPr>
          <p:nvPr>
            <p:ph type="title"/>
          </p:nvPr>
        </p:nvSpPr>
        <p:spPr>
          <a:xfrm>
            <a:off x="-670" y="448672"/>
            <a:ext cx="1847609" cy="531900"/>
          </a:xfrm>
        </p:spPr>
        <p:txBody>
          <a:bodyPr/>
          <a:lstStyle/>
          <a:p>
            <a:r>
              <a:rPr lang="en-US" sz="2000"/>
              <a:t>Cleaned Data</a:t>
            </a:r>
          </a:p>
        </p:txBody>
      </p:sp>
      <p:sp>
        <p:nvSpPr>
          <p:cNvPr id="3" name="Subtitle 2">
            <a:extLst>
              <a:ext uri="{FF2B5EF4-FFF2-40B4-BE49-F238E27FC236}">
                <a16:creationId xmlns:a16="http://schemas.microsoft.com/office/drawing/2014/main" id="{B275F40A-A640-D2DF-62B2-681A95AB2DC3}"/>
              </a:ext>
            </a:extLst>
          </p:cNvPr>
          <p:cNvSpPr>
            <a:spLocks noGrp="1"/>
          </p:cNvSpPr>
          <p:nvPr>
            <p:ph type="subTitle" idx="1"/>
          </p:nvPr>
        </p:nvSpPr>
        <p:spPr>
          <a:xfrm>
            <a:off x="2417157" y="979357"/>
            <a:ext cx="6403544" cy="3088538"/>
          </a:xfrm>
        </p:spPr>
        <p:txBody>
          <a:bodyPr/>
          <a:lstStyle/>
          <a:p>
            <a:pPr algn="l">
              <a:buFont typeface="Arial"/>
              <a:buChar char="•"/>
            </a:pPr>
            <a:r>
              <a:rPr lang="en-US"/>
              <a:t>After originally having 25 columns, there are now 6:</a:t>
            </a:r>
          </a:p>
          <a:p>
            <a:pPr lvl="1" algn="l">
              <a:buSzPts val="1800"/>
              <a:buFont typeface="Courier New"/>
              <a:buChar char="o"/>
            </a:pPr>
            <a:r>
              <a:rPr lang="en-US" err="1"/>
              <a:t>CPSC_Case_Number</a:t>
            </a:r>
            <a:endParaRPr lang="en-US"/>
          </a:p>
          <a:p>
            <a:pPr lvl="1" algn="l">
              <a:buFont typeface="Courier New"/>
              <a:buChar char="o"/>
            </a:pPr>
            <a:r>
              <a:rPr lang="en-US" err="1"/>
              <a:t>Treatment_Date</a:t>
            </a:r>
            <a:endParaRPr lang="en-US"/>
          </a:p>
          <a:p>
            <a:pPr lvl="1" algn="l">
              <a:buFont typeface="Courier New"/>
              <a:buChar char="o"/>
            </a:pPr>
            <a:r>
              <a:rPr lang="en-US"/>
              <a:t>Age</a:t>
            </a:r>
          </a:p>
          <a:p>
            <a:pPr lvl="1" algn="l">
              <a:buFont typeface="Courier New"/>
              <a:buChar char="o"/>
            </a:pPr>
            <a:r>
              <a:rPr lang="en-US" err="1"/>
              <a:t>Body_Part</a:t>
            </a:r>
            <a:endParaRPr lang="en-US"/>
          </a:p>
          <a:p>
            <a:pPr lvl="1" algn="l">
              <a:buFont typeface="Courier New"/>
              <a:buChar char="o"/>
            </a:pPr>
            <a:r>
              <a:rPr lang="en-US"/>
              <a:t>Diagnosis</a:t>
            </a:r>
          </a:p>
          <a:p>
            <a:pPr lvl="1" algn="l">
              <a:buFont typeface="Courier New"/>
              <a:buChar char="o"/>
            </a:pPr>
            <a:r>
              <a:rPr lang="en-US"/>
              <a:t>Narrative</a:t>
            </a:r>
          </a:p>
          <a:p>
            <a:pPr algn="l">
              <a:buFont typeface="Arial"/>
              <a:buChar char="•"/>
            </a:pPr>
            <a:r>
              <a:rPr lang="en-US"/>
              <a:t>After filtering out many of the non-dancers, there are 4911 rows</a:t>
            </a:r>
          </a:p>
        </p:txBody>
      </p:sp>
    </p:spTree>
    <p:extLst>
      <p:ext uri="{BB962C8B-B14F-4D97-AF65-F5344CB8AC3E}">
        <p14:creationId xmlns:p14="http://schemas.microsoft.com/office/powerpoint/2010/main" val="1058181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F77DB3-147D-151A-BAF8-722D76D770BB}"/>
              </a:ext>
            </a:extLst>
          </p:cNvPr>
          <p:cNvSpPr txBox="1"/>
          <p:nvPr/>
        </p:nvSpPr>
        <p:spPr>
          <a:xfrm>
            <a:off x="1686846" y="37792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2"/>
                </a:solidFill>
                <a:latin typeface="Paytone One"/>
              </a:rPr>
              <a:t>Cleaned Data</a:t>
            </a:r>
          </a:p>
        </p:txBody>
      </p:sp>
      <p:pic>
        <p:nvPicPr>
          <p:cNvPr id="4" name="Picture 3" descr="A table with numbers and text&#10;&#10;Description automatically generated">
            <a:extLst>
              <a:ext uri="{FF2B5EF4-FFF2-40B4-BE49-F238E27FC236}">
                <a16:creationId xmlns:a16="http://schemas.microsoft.com/office/drawing/2014/main" id="{8867F737-3389-A956-D523-F04755D96C17}"/>
              </a:ext>
            </a:extLst>
          </p:cNvPr>
          <p:cNvPicPr>
            <a:picLocks noChangeAspect="1"/>
          </p:cNvPicPr>
          <p:nvPr/>
        </p:nvPicPr>
        <p:blipFill>
          <a:blip r:embed="rId3"/>
          <a:stretch>
            <a:fillRect/>
          </a:stretch>
        </p:blipFill>
        <p:spPr>
          <a:xfrm>
            <a:off x="1480239" y="1288053"/>
            <a:ext cx="6182591" cy="2582291"/>
          </a:xfrm>
          <a:prstGeom prst="rect">
            <a:avLst/>
          </a:prstGeom>
        </p:spPr>
      </p:pic>
    </p:spTree>
    <p:extLst>
      <p:ext uri="{BB962C8B-B14F-4D97-AF65-F5344CB8AC3E}">
        <p14:creationId xmlns:p14="http://schemas.microsoft.com/office/powerpoint/2010/main" val="247752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27047-57AB-0C6A-2E03-B78592CCA1EA}"/>
              </a:ext>
            </a:extLst>
          </p:cNvPr>
          <p:cNvSpPr>
            <a:spLocks noGrp="1"/>
          </p:cNvSpPr>
          <p:nvPr>
            <p:ph type="title"/>
          </p:nvPr>
        </p:nvSpPr>
        <p:spPr>
          <a:xfrm>
            <a:off x="-2613" y="237681"/>
            <a:ext cx="1915049" cy="531900"/>
          </a:xfrm>
        </p:spPr>
        <p:txBody>
          <a:bodyPr/>
          <a:lstStyle/>
          <a:p>
            <a:r>
              <a:rPr lang="en-US" sz="2400"/>
              <a:t>EDA</a:t>
            </a:r>
          </a:p>
        </p:txBody>
      </p:sp>
      <p:sp>
        <p:nvSpPr>
          <p:cNvPr id="3" name="Subtitle 2">
            <a:extLst>
              <a:ext uri="{FF2B5EF4-FFF2-40B4-BE49-F238E27FC236}">
                <a16:creationId xmlns:a16="http://schemas.microsoft.com/office/drawing/2014/main" id="{8552FD77-2FEB-DBF3-5B96-8B565795141A}"/>
              </a:ext>
            </a:extLst>
          </p:cNvPr>
          <p:cNvSpPr>
            <a:spLocks noGrp="1"/>
          </p:cNvSpPr>
          <p:nvPr>
            <p:ph type="subTitle" idx="1"/>
          </p:nvPr>
        </p:nvSpPr>
        <p:spPr>
          <a:xfrm>
            <a:off x="1947868" y="3125181"/>
            <a:ext cx="7061422" cy="1477500"/>
          </a:xfrm>
        </p:spPr>
        <p:txBody>
          <a:bodyPr/>
          <a:lstStyle/>
          <a:p>
            <a:pPr algn="l">
              <a:buFont typeface="Arial"/>
              <a:buChar char="•"/>
            </a:pPr>
            <a:r>
              <a:rPr lang="en-US"/>
              <a:t>Mean age of the patients is about 14 years old</a:t>
            </a:r>
          </a:p>
          <a:p>
            <a:pPr algn="l">
              <a:buFont typeface="Arial"/>
              <a:buChar char="•"/>
            </a:pPr>
            <a:r>
              <a:rPr lang="en-US"/>
              <a:t>There are no missing values</a:t>
            </a:r>
          </a:p>
          <a:p>
            <a:pPr algn="l">
              <a:buFont typeface="Arial"/>
              <a:buChar char="•"/>
            </a:pPr>
            <a:r>
              <a:rPr lang="en-US"/>
              <a:t>The rest of the data represents textual data, so those calculations are not as representative</a:t>
            </a:r>
          </a:p>
          <a:p>
            <a:pPr algn="l">
              <a:buFont typeface="Arial"/>
              <a:buChar char="•"/>
            </a:pPr>
            <a:endParaRPr lang="en-US"/>
          </a:p>
        </p:txBody>
      </p:sp>
      <p:pic>
        <p:nvPicPr>
          <p:cNvPr id="4" name="Picture 3" descr="A screenshot of a graph&#10;&#10;Description automatically generated">
            <a:extLst>
              <a:ext uri="{FF2B5EF4-FFF2-40B4-BE49-F238E27FC236}">
                <a16:creationId xmlns:a16="http://schemas.microsoft.com/office/drawing/2014/main" id="{EABAF5DC-0A5F-099E-E164-453F4F173074}"/>
              </a:ext>
            </a:extLst>
          </p:cNvPr>
          <p:cNvPicPr>
            <a:picLocks noChangeAspect="1"/>
          </p:cNvPicPr>
          <p:nvPr/>
        </p:nvPicPr>
        <p:blipFill>
          <a:blip r:embed="rId3"/>
          <a:stretch>
            <a:fillRect/>
          </a:stretch>
        </p:blipFill>
        <p:spPr>
          <a:xfrm>
            <a:off x="2780136" y="692137"/>
            <a:ext cx="5403930" cy="1881693"/>
          </a:xfrm>
          <a:prstGeom prst="rect">
            <a:avLst/>
          </a:prstGeom>
        </p:spPr>
      </p:pic>
    </p:spTree>
    <p:extLst>
      <p:ext uri="{BB962C8B-B14F-4D97-AF65-F5344CB8AC3E}">
        <p14:creationId xmlns:p14="http://schemas.microsoft.com/office/powerpoint/2010/main" val="4059899773"/>
      </p:ext>
    </p:extLst>
  </p:cSld>
  <p:clrMapOvr>
    <a:masterClrMapping/>
  </p:clrMapOvr>
</p:sld>
</file>

<file path=ppt/theme/theme1.xml><?xml version="1.0" encoding="utf-8"?>
<a:theme xmlns:a="http://schemas.openxmlformats.org/drawingml/2006/main" name="Minimalist Thesis Defense by Slidesgo">
  <a:themeElements>
    <a:clrScheme name="Simple Light">
      <a:dk1>
        <a:srgbClr val="191919"/>
      </a:dk1>
      <a:lt1>
        <a:srgbClr val="FFFFFF"/>
      </a:lt1>
      <a:dk2>
        <a:srgbClr val="595959"/>
      </a:dk2>
      <a:lt2>
        <a:srgbClr val="EEEEEE"/>
      </a:lt2>
      <a:accent1>
        <a:srgbClr val="F9D4D0"/>
      </a:accent1>
      <a:accent2>
        <a:srgbClr val="EA5458"/>
      </a:accent2>
      <a:accent3>
        <a:srgbClr val="FEF2F0"/>
      </a:accent3>
      <a:accent4>
        <a:srgbClr val="FFFFFF"/>
      </a:accent4>
      <a:accent5>
        <a:srgbClr val="F9D4D0"/>
      </a:accent5>
      <a:accent6>
        <a:srgbClr val="EA5458"/>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27</Slides>
  <Notes>19</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Minimalist Thesis Defense by Slidesgo</vt:lpstr>
      <vt:lpstr>Dance Injury Analysis</vt:lpstr>
      <vt:lpstr>Research Question</vt:lpstr>
      <vt:lpstr>DATA</vt:lpstr>
      <vt:lpstr>PowerPoint Presentation</vt:lpstr>
      <vt:lpstr>PowerPoint Presentation</vt:lpstr>
      <vt:lpstr>Data Cleaning Process</vt:lpstr>
      <vt:lpstr>Cleaned Data</vt:lpstr>
      <vt:lpstr>PowerPoint Presentation</vt:lpstr>
      <vt:lpstr>EDA</vt:lpstr>
      <vt:lpstr>EDA</vt:lpstr>
      <vt:lpstr>Model- Specific EDA</vt:lpstr>
      <vt:lpstr>Model- Specific EDA</vt:lpstr>
      <vt:lpstr>PowerPoint Presentation</vt:lpstr>
      <vt:lpstr>LDA</vt:lpstr>
      <vt:lpstr>PowerPoint Presentation</vt:lpstr>
      <vt:lpstr>Where Are Dancers Being Injured?</vt:lpstr>
      <vt:lpstr>Models</vt:lpstr>
      <vt:lpstr>Decision Tree (Strain/Sprain)</vt:lpstr>
      <vt:lpstr>Feature Importances (Sprain/Strain)</vt:lpstr>
      <vt:lpstr>SVM  (Strain/Sprain)</vt:lpstr>
      <vt:lpstr>Decision Tree (Fracture)</vt:lpstr>
      <vt:lpstr>Feature Importances</vt:lpstr>
      <vt:lpstr>SVM  (Fracture)</vt:lpstr>
      <vt:lpstr>Conclusions</vt:lpstr>
      <vt:lpstr>Implications for Stake Holders</vt:lpstr>
      <vt:lpstr>Ethical Implications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Thesis Defense.</dc:title>
  <cp:revision>4</cp:revision>
  <dcterms:modified xsi:type="dcterms:W3CDTF">2024-12-18T19:05:37Z</dcterms:modified>
</cp:coreProperties>
</file>